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0"/>
  </p:notesMasterIdLst>
  <p:handoutMasterIdLst>
    <p:handoutMasterId r:id="rId41"/>
  </p:handoutMasterIdLst>
  <p:sldIdLst>
    <p:sldId id="597" r:id="rId2"/>
    <p:sldId id="575" r:id="rId3"/>
    <p:sldId id="568" r:id="rId4"/>
    <p:sldId id="570" r:id="rId5"/>
    <p:sldId id="539" r:id="rId6"/>
    <p:sldId id="569" r:id="rId7"/>
    <p:sldId id="576" r:id="rId8"/>
    <p:sldId id="577" r:id="rId9"/>
    <p:sldId id="550" r:id="rId10"/>
    <p:sldId id="555" r:id="rId11"/>
    <p:sldId id="556" r:id="rId12"/>
    <p:sldId id="578" r:id="rId13"/>
    <p:sldId id="541" r:id="rId14"/>
    <p:sldId id="545" r:id="rId15"/>
    <p:sldId id="542" r:id="rId16"/>
    <p:sldId id="543" r:id="rId17"/>
    <p:sldId id="544" r:id="rId18"/>
    <p:sldId id="552" r:id="rId19"/>
    <p:sldId id="553" r:id="rId20"/>
    <p:sldId id="554" r:id="rId21"/>
    <p:sldId id="579" r:id="rId22"/>
    <p:sldId id="580" r:id="rId23"/>
    <p:sldId id="549" r:id="rId24"/>
    <p:sldId id="572" r:id="rId25"/>
    <p:sldId id="560" r:id="rId26"/>
    <p:sldId id="557" r:id="rId27"/>
    <p:sldId id="558" r:id="rId28"/>
    <p:sldId id="559" r:id="rId29"/>
    <p:sldId id="561" r:id="rId30"/>
    <p:sldId id="562" r:id="rId31"/>
    <p:sldId id="581" r:id="rId32"/>
    <p:sldId id="583" r:id="rId33"/>
    <p:sldId id="584" r:id="rId34"/>
    <p:sldId id="585" r:id="rId35"/>
    <p:sldId id="586" r:id="rId36"/>
    <p:sldId id="587" r:id="rId37"/>
    <p:sldId id="582" r:id="rId38"/>
    <p:sldId id="516" r:id="rId39"/>
  </p:sldIdLst>
  <p:sldSz cx="9144000" cy="6858000" type="screen4x3"/>
  <p:notesSz cx="6797675" cy="9926638"/>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udan Stoecklé" initials="LS" lastIdx="4"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E7E8"/>
    <a:srgbClr val="343334"/>
    <a:srgbClr val="0E6284"/>
    <a:srgbClr val="C0C0C0"/>
    <a:srgbClr val="00DDEE"/>
    <a:srgbClr val="878787"/>
    <a:srgbClr val="7D7D7D"/>
    <a:srgbClr val="969696"/>
    <a:srgbClr val="777777"/>
    <a:srgbClr val="37E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Style moyen 2 - Accentuation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73A0DAA-6AF3-43AB-8588-CEC1D06C72B9}" styleName="Style moye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84E427A-3D55-4303-BF80-6455036E1DE7}" styleName="Style à thème 1 - Accentuation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1E4AEA4-8DFA-4A89-87EB-49C32662AFE0}" styleName="Style moyen 2 - Accentuation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01" autoAdjust="0"/>
    <p:restoredTop sz="93227" autoAdjust="0"/>
  </p:normalViewPr>
  <p:slideViewPr>
    <p:cSldViewPr snapToGrid="0">
      <p:cViewPr varScale="1">
        <p:scale>
          <a:sx n="80" d="100"/>
          <a:sy n="80" d="100"/>
        </p:scale>
        <p:origin x="1459" y="62"/>
      </p:cViewPr>
      <p:guideLst/>
    </p:cSldViewPr>
  </p:slideViewPr>
  <p:notesTextViewPr>
    <p:cViewPr>
      <p:scale>
        <a:sx n="1" d="1"/>
        <a:sy n="1" d="1"/>
      </p:scale>
      <p:origin x="0" y="0"/>
    </p:cViewPr>
  </p:notesTextViewPr>
  <p:notesViewPr>
    <p:cSldViewPr snapToGrid="0">
      <p:cViewPr varScale="1">
        <p:scale>
          <a:sx n="60" d="100"/>
          <a:sy n="60" d="100"/>
        </p:scale>
        <p:origin x="3274" y="5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51E3DA3E-1136-4C88-8649-8A126A8708CA}"/>
              </a:ext>
            </a:extLst>
          </p:cNvPr>
          <p:cNvSpPr>
            <a:spLocks noGrp="1"/>
          </p:cNvSpPr>
          <p:nvPr>
            <p:ph type="hdr" sz="quarter"/>
          </p:nvPr>
        </p:nvSpPr>
        <p:spPr>
          <a:xfrm>
            <a:off x="0" y="0"/>
            <a:ext cx="2946400" cy="496888"/>
          </a:xfrm>
          <a:prstGeom prst="rect">
            <a:avLst/>
          </a:prstGeom>
        </p:spPr>
        <p:txBody>
          <a:bodyPr vert="horz" lIns="91440" tIns="45720" rIns="91440" bIns="45720" rtlCol="0"/>
          <a:lstStyle>
            <a:lvl1pPr algn="l">
              <a:defRPr sz="1200"/>
            </a:lvl1pPr>
          </a:lstStyle>
          <a:p>
            <a:endParaRPr lang="fr-FR"/>
          </a:p>
        </p:txBody>
      </p:sp>
      <p:sp>
        <p:nvSpPr>
          <p:cNvPr id="3" name="Espace réservé de la date 2">
            <a:extLst>
              <a:ext uri="{FF2B5EF4-FFF2-40B4-BE49-F238E27FC236}">
                <a16:creationId xmlns:a16="http://schemas.microsoft.com/office/drawing/2014/main" id="{B4461AD4-518F-43F1-BD6C-A4DAC6E51797}"/>
              </a:ext>
            </a:extLst>
          </p:cNvPr>
          <p:cNvSpPr>
            <a:spLocks noGrp="1"/>
          </p:cNvSpPr>
          <p:nvPr>
            <p:ph type="dt" sz="quarter" idx="1"/>
          </p:nvPr>
        </p:nvSpPr>
        <p:spPr>
          <a:xfrm>
            <a:off x="3849688" y="0"/>
            <a:ext cx="2946400" cy="496888"/>
          </a:xfrm>
          <a:prstGeom prst="rect">
            <a:avLst/>
          </a:prstGeom>
        </p:spPr>
        <p:txBody>
          <a:bodyPr vert="horz" lIns="91440" tIns="45720" rIns="91440" bIns="45720" rtlCol="0"/>
          <a:lstStyle>
            <a:lvl1pPr algn="r">
              <a:defRPr sz="1200"/>
            </a:lvl1pPr>
          </a:lstStyle>
          <a:p>
            <a:fld id="{6DAFCAF7-8C04-4D4B-9934-AE7A8E678615}" type="datetimeFigureOut">
              <a:rPr lang="fr-FR" smtClean="0"/>
              <a:t>08/02/2018</a:t>
            </a:fld>
            <a:endParaRPr lang="fr-FR"/>
          </a:p>
        </p:txBody>
      </p:sp>
      <p:sp>
        <p:nvSpPr>
          <p:cNvPr id="4" name="Espace réservé du pied de page 3">
            <a:extLst>
              <a:ext uri="{FF2B5EF4-FFF2-40B4-BE49-F238E27FC236}">
                <a16:creationId xmlns:a16="http://schemas.microsoft.com/office/drawing/2014/main" id="{F0D04EA6-8E9C-4FD7-8968-D351AC6982BE}"/>
              </a:ext>
            </a:extLst>
          </p:cNvPr>
          <p:cNvSpPr>
            <a:spLocks noGrp="1"/>
          </p:cNvSpPr>
          <p:nvPr>
            <p:ph type="ftr" sz="quarter" idx="2"/>
          </p:nvPr>
        </p:nvSpPr>
        <p:spPr>
          <a:xfrm>
            <a:off x="0" y="9429750"/>
            <a:ext cx="2946400" cy="496888"/>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a:extLst>
              <a:ext uri="{FF2B5EF4-FFF2-40B4-BE49-F238E27FC236}">
                <a16:creationId xmlns:a16="http://schemas.microsoft.com/office/drawing/2014/main" id="{8522B264-5883-4D21-B0B4-54FA2CCFFE38}"/>
              </a:ext>
            </a:extLst>
          </p:cNvPr>
          <p:cNvSpPr>
            <a:spLocks noGrp="1"/>
          </p:cNvSpPr>
          <p:nvPr>
            <p:ph type="sldNum" sz="quarter" idx="3"/>
          </p:nvPr>
        </p:nvSpPr>
        <p:spPr>
          <a:xfrm>
            <a:off x="3849688" y="9429750"/>
            <a:ext cx="2946400" cy="496888"/>
          </a:xfrm>
          <a:prstGeom prst="rect">
            <a:avLst/>
          </a:prstGeom>
        </p:spPr>
        <p:txBody>
          <a:bodyPr vert="horz" lIns="91440" tIns="45720" rIns="91440" bIns="45720" rtlCol="0" anchor="b"/>
          <a:lstStyle>
            <a:lvl1pPr algn="r">
              <a:defRPr sz="1200"/>
            </a:lvl1pPr>
          </a:lstStyle>
          <a:p>
            <a:fld id="{59D6CB5F-91D4-41DD-B261-155CD440D7B9}" type="slidenum">
              <a:rPr lang="fr-FR" smtClean="0"/>
              <a:t>‹N°›</a:t>
            </a:fld>
            <a:endParaRPr lang="fr-FR"/>
          </a:p>
        </p:txBody>
      </p:sp>
    </p:spTree>
    <p:extLst>
      <p:ext uri="{BB962C8B-B14F-4D97-AF65-F5344CB8AC3E}">
        <p14:creationId xmlns:p14="http://schemas.microsoft.com/office/powerpoint/2010/main" val="2284278087"/>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2" y="2"/>
            <a:ext cx="2945659" cy="498056"/>
          </a:xfrm>
          <a:prstGeom prst="rect">
            <a:avLst/>
          </a:prstGeom>
        </p:spPr>
        <p:txBody>
          <a:bodyPr vert="horz" lIns="91424" tIns="45712" rIns="91424" bIns="45712" rtlCol="0"/>
          <a:lstStyle>
            <a:lvl1pPr algn="l">
              <a:defRPr sz="1200"/>
            </a:lvl1pPr>
          </a:lstStyle>
          <a:p>
            <a:endParaRPr lang="fr-FR" dirty="0"/>
          </a:p>
        </p:txBody>
      </p:sp>
      <p:sp>
        <p:nvSpPr>
          <p:cNvPr id="3" name="Espace réservé de la date 2"/>
          <p:cNvSpPr>
            <a:spLocks noGrp="1"/>
          </p:cNvSpPr>
          <p:nvPr>
            <p:ph type="dt" idx="1"/>
          </p:nvPr>
        </p:nvSpPr>
        <p:spPr>
          <a:xfrm>
            <a:off x="3850445" y="2"/>
            <a:ext cx="2945659" cy="498056"/>
          </a:xfrm>
          <a:prstGeom prst="rect">
            <a:avLst/>
          </a:prstGeom>
        </p:spPr>
        <p:txBody>
          <a:bodyPr vert="horz" lIns="91424" tIns="45712" rIns="91424" bIns="45712" rtlCol="0"/>
          <a:lstStyle>
            <a:lvl1pPr algn="r">
              <a:defRPr sz="1200"/>
            </a:lvl1pPr>
          </a:lstStyle>
          <a:p>
            <a:fld id="{6D78956E-763B-484C-960D-1D54F5DD01BD}" type="datetimeFigureOut">
              <a:rPr lang="fr-FR" smtClean="0"/>
              <a:t>08/02/2018</a:t>
            </a:fld>
            <a:endParaRPr lang="fr-FR" dirty="0"/>
          </a:p>
        </p:txBody>
      </p:sp>
      <p:sp>
        <p:nvSpPr>
          <p:cNvPr id="4" name="Espace réservé de l'image des diapositives 3"/>
          <p:cNvSpPr>
            <a:spLocks noGrp="1" noRot="1" noChangeAspect="1"/>
          </p:cNvSpPr>
          <p:nvPr>
            <p:ph type="sldImg" idx="2"/>
          </p:nvPr>
        </p:nvSpPr>
        <p:spPr>
          <a:xfrm>
            <a:off x="1166813" y="1241425"/>
            <a:ext cx="4464050" cy="3349625"/>
          </a:xfrm>
          <a:prstGeom prst="rect">
            <a:avLst/>
          </a:prstGeom>
          <a:noFill/>
          <a:ln w="12700">
            <a:solidFill>
              <a:prstClr val="black"/>
            </a:solidFill>
          </a:ln>
        </p:spPr>
        <p:txBody>
          <a:bodyPr vert="horz" lIns="91424" tIns="45712" rIns="91424" bIns="45712" rtlCol="0" anchor="ctr"/>
          <a:lstStyle/>
          <a:p>
            <a:endParaRPr lang="fr-FR" dirty="0"/>
          </a:p>
        </p:txBody>
      </p:sp>
      <p:sp>
        <p:nvSpPr>
          <p:cNvPr id="5" name="Espace réservé des commentaires 4"/>
          <p:cNvSpPr>
            <a:spLocks noGrp="1"/>
          </p:cNvSpPr>
          <p:nvPr>
            <p:ph type="body" sz="quarter" idx="3"/>
          </p:nvPr>
        </p:nvSpPr>
        <p:spPr>
          <a:xfrm>
            <a:off x="679768" y="4777194"/>
            <a:ext cx="5438140" cy="3908614"/>
          </a:xfrm>
          <a:prstGeom prst="rect">
            <a:avLst/>
          </a:prstGeom>
        </p:spPr>
        <p:txBody>
          <a:bodyPr vert="horz" lIns="91424" tIns="45712" rIns="91424" bIns="45712" rtlCol="0"/>
          <a:lstStyle/>
          <a:p>
            <a:pPr lvl="0"/>
            <a:r>
              <a:rPr lang="fr-FR"/>
              <a:t>Modifiez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2" y="9428586"/>
            <a:ext cx="2945659" cy="498055"/>
          </a:xfrm>
          <a:prstGeom prst="rect">
            <a:avLst/>
          </a:prstGeom>
        </p:spPr>
        <p:txBody>
          <a:bodyPr vert="horz" lIns="91424" tIns="45712" rIns="91424" bIns="45712" rtlCol="0" anchor="b"/>
          <a:lstStyle>
            <a:lvl1pPr algn="l">
              <a:defRPr sz="1200"/>
            </a:lvl1pPr>
          </a:lstStyle>
          <a:p>
            <a:endParaRPr lang="fr-FR" dirty="0"/>
          </a:p>
        </p:txBody>
      </p:sp>
      <p:sp>
        <p:nvSpPr>
          <p:cNvPr id="7" name="Espace réservé du numéro de diapositive 6"/>
          <p:cNvSpPr>
            <a:spLocks noGrp="1"/>
          </p:cNvSpPr>
          <p:nvPr>
            <p:ph type="sldNum" sz="quarter" idx="5"/>
          </p:nvPr>
        </p:nvSpPr>
        <p:spPr>
          <a:xfrm>
            <a:off x="3850445" y="9428586"/>
            <a:ext cx="2945659" cy="498055"/>
          </a:xfrm>
          <a:prstGeom prst="rect">
            <a:avLst/>
          </a:prstGeom>
        </p:spPr>
        <p:txBody>
          <a:bodyPr vert="horz" lIns="91424" tIns="45712" rIns="91424" bIns="45712" rtlCol="0" anchor="b"/>
          <a:lstStyle>
            <a:lvl1pPr algn="r">
              <a:defRPr sz="1200"/>
            </a:lvl1pPr>
          </a:lstStyle>
          <a:p>
            <a:fld id="{5D4578CD-D277-4239-BAD7-AD6139CA7733}" type="slidenum">
              <a:rPr lang="fr-FR" smtClean="0"/>
              <a:t>‹N°›</a:t>
            </a:fld>
            <a:endParaRPr lang="fr-FR" dirty="0"/>
          </a:p>
        </p:txBody>
      </p:sp>
    </p:spTree>
    <p:extLst>
      <p:ext uri="{BB962C8B-B14F-4D97-AF65-F5344CB8AC3E}">
        <p14:creationId xmlns:p14="http://schemas.microsoft.com/office/powerpoint/2010/main" val="13492506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701D4B9A-EC81-4A6C-8D02-6BA7A122A2A2}" type="slidenum">
              <a:rPr lang="fr-FR" smtClean="0"/>
              <a:t>1</a:t>
            </a:fld>
            <a:endParaRPr lang="fr-FR" dirty="0"/>
          </a:p>
        </p:txBody>
      </p:sp>
    </p:spTree>
    <p:extLst>
      <p:ext uri="{BB962C8B-B14F-4D97-AF65-F5344CB8AC3E}">
        <p14:creationId xmlns:p14="http://schemas.microsoft.com/office/powerpoint/2010/main" val="24398659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endParaRPr lang="fr-FR" dirty="0"/>
          </a:p>
        </p:txBody>
      </p:sp>
      <p:sp>
        <p:nvSpPr>
          <p:cNvPr id="4" name="Espace réservé du numéro de diapositive 3"/>
          <p:cNvSpPr>
            <a:spLocks noGrp="1"/>
          </p:cNvSpPr>
          <p:nvPr>
            <p:ph type="sldNum" sz="quarter" idx="10"/>
          </p:nvPr>
        </p:nvSpPr>
        <p:spPr/>
        <p:txBody>
          <a:bodyPr/>
          <a:lstStyle/>
          <a:p>
            <a:fld id="{5D4578CD-D277-4239-BAD7-AD6139CA7733}" type="slidenum">
              <a:rPr lang="fr-FR" smtClean="0"/>
              <a:t>36</a:t>
            </a:fld>
            <a:endParaRPr lang="fr-FR" dirty="0"/>
          </a:p>
        </p:txBody>
      </p:sp>
    </p:spTree>
    <p:extLst>
      <p:ext uri="{BB962C8B-B14F-4D97-AF65-F5344CB8AC3E}">
        <p14:creationId xmlns:p14="http://schemas.microsoft.com/office/powerpoint/2010/main" val="386241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http://monagentimpots.addventa.ai/</a:t>
            </a:r>
          </a:p>
          <a:p>
            <a:r>
              <a:rPr lang="fr-FR" dirty="0"/>
              <a:t>marié</a:t>
            </a:r>
          </a:p>
          <a:p>
            <a:r>
              <a:rPr lang="fr-FR" dirty="0"/>
              <a:t>2 enfants</a:t>
            </a:r>
          </a:p>
          <a:p>
            <a:r>
              <a:rPr lang="fr-FR" dirty="0"/>
              <a:t>50000</a:t>
            </a:r>
          </a:p>
          <a:p>
            <a:r>
              <a:rPr lang="fr-FR" dirty="0"/>
              <a:t>40000</a:t>
            </a:r>
          </a:p>
          <a:p>
            <a:r>
              <a:rPr lang="fr-FR" dirty="0"/>
              <a:t>buggé, ne pas sortir des clous</a:t>
            </a:r>
          </a:p>
          <a:p>
            <a:endParaRPr lang="fr-FR" dirty="0"/>
          </a:p>
          <a:p>
            <a:r>
              <a:rPr lang="fr-FR" dirty="0"/>
              <a:t>montrer code source :</a:t>
            </a:r>
          </a:p>
          <a:p>
            <a:r>
              <a:rPr lang="fr-FR" dirty="0"/>
              <a:t>https://github.com/addventa/dgfip_chatbot/blob/master/BOTDATA/dgfip/enfants.top : très simple</a:t>
            </a:r>
          </a:p>
          <a:p>
            <a:r>
              <a:rPr lang="fr-FR" dirty="0"/>
              <a:t>https://github.com/addventa/dgfip_chatbot/blob/master/BOTDATA/dgfip/previsionImpots.top : tables de calcul</a:t>
            </a:r>
          </a:p>
          <a:p>
            <a:r>
              <a:rPr lang="fr-FR" dirty="0"/>
              <a:t>https://github.com/addventa/dgfip_chatbot/blob/master/BOTDATA/dgfip/salaire.top : TNR</a:t>
            </a:r>
          </a:p>
          <a:p>
            <a:endParaRPr lang="fr-FR" dirty="0"/>
          </a:p>
        </p:txBody>
      </p:sp>
      <p:sp>
        <p:nvSpPr>
          <p:cNvPr id="4" name="Espace réservé du numéro de diapositive 3"/>
          <p:cNvSpPr>
            <a:spLocks noGrp="1"/>
          </p:cNvSpPr>
          <p:nvPr>
            <p:ph type="sldNum" sz="quarter" idx="10"/>
          </p:nvPr>
        </p:nvSpPr>
        <p:spPr/>
        <p:txBody>
          <a:bodyPr/>
          <a:lstStyle/>
          <a:p>
            <a:fld id="{5D4578CD-D277-4239-BAD7-AD6139CA7733}" type="slidenum">
              <a:rPr lang="fr-FR" smtClean="0"/>
              <a:t>5</a:t>
            </a:fld>
            <a:endParaRPr lang="fr-FR" dirty="0"/>
          </a:p>
        </p:txBody>
      </p:sp>
    </p:spTree>
    <p:extLst>
      <p:ext uri="{BB962C8B-B14F-4D97-AF65-F5344CB8AC3E}">
        <p14:creationId xmlns:p14="http://schemas.microsoft.com/office/powerpoint/2010/main" val="135924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http://monagentimpots.addventa.ai/</a:t>
            </a:r>
          </a:p>
          <a:p>
            <a:r>
              <a:rPr lang="fr-FR" dirty="0"/>
              <a:t>marié</a:t>
            </a:r>
          </a:p>
          <a:p>
            <a:r>
              <a:rPr lang="fr-FR" dirty="0"/>
              <a:t>2 enfants</a:t>
            </a:r>
          </a:p>
          <a:p>
            <a:r>
              <a:rPr lang="fr-FR" dirty="0"/>
              <a:t>50000</a:t>
            </a:r>
          </a:p>
          <a:p>
            <a:r>
              <a:rPr lang="fr-FR" dirty="0"/>
              <a:t>40000</a:t>
            </a:r>
          </a:p>
          <a:p>
            <a:r>
              <a:rPr lang="fr-FR" dirty="0"/>
              <a:t>buggé, ne pas sortir des clous</a:t>
            </a:r>
          </a:p>
          <a:p>
            <a:endParaRPr lang="fr-FR" dirty="0"/>
          </a:p>
          <a:p>
            <a:r>
              <a:rPr lang="fr-FR" dirty="0"/>
              <a:t>montrer code source :</a:t>
            </a:r>
          </a:p>
          <a:p>
            <a:r>
              <a:rPr lang="fr-FR" dirty="0"/>
              <a:t>https://github.com/addventa/dgfip_chatbot/blob/master/BOTDATA/dgfip/enfants.top : très simple</a:t>
            </a:r>
          </a:p>
          <a:p>
            <a:r>
              <a:rPr lang="fr-FR" dirty="0"/>
              <a:t>https://github.com/addventa/dgfip_chatbot/blob/master/BOTDATA/dgfip/previsionImpots.top : tables de calcul</a:t>
            </a:r>
          </a:p>
          <a:p>
            <a:r>
              <a:rPr lang="fr-FR" dirty="0"/>
              <a:t>https://github.com/addventa/dgfip_chatbot/blob/master/BOTDATA/dgfip/salaire.top : TNR</a:t>
            </a:r>
          </a:p>
          <a:p>
            <a:endParaRPr lang="fr-FR" dirty="0"/>
          </a:p>
        </p:txBody>
      </p:sp>
      <p:sp>
        <p:nvSpPr>
          <p:cNvPr id="4" name="Espace réservé du numéro de diapositive 3"/>
          <p:cNvSpPr>
            <a:spLocks noGrp="1"/>
          </p:cNvSpPr>
          <p:nvPr>
            <p:ph type="sldNum" sz="quarter" idx="10"/>
          </p:nvPr>
        </p:nvSpPr>
        <p:spPr/>
        <p:txBody>
          <a:bodyPr/>
          <a:lstStyle/>
          <a:p>
            <a:fld id="{5D4578CD-D277-4239-BAD7-AD6139CA7733}" type="slidenum">
              <a:rPr lang="fr-FR" smtClean="0"/>
              <a:t>9</a:t>
            </a:fld>
            <a:endParaRPr lang="fr-FR" dirty="0"/>
          </a:p>
        </p:txBody>
      </p:sp>
    </p:spTree>
    <p:extLst>
      <p:ext uri="{BB962C8B-B14F-4D97-AF65-F5344CB8AC3E}">
        <p14:creationId xmlns:p14="http://schemas.microsoft.com/office/powerpoint/2010/main" val="23188288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http://monagentimpots.addventa.ai/</a:t>
            </a:r>
          </a:p>
          <a:p>
            <a:r>
              <a:rPr lang="fr-FR" dirty="0"/>
              <a:t>marié</a:t>
            </a:r>
          </a:p>
          <a:p>
            <a:r>
              <a:rPr lang="fr-FR" dirty="0"/>
              <a:t>2 enfants</a:t>
            </a:r>
          </a:p>
          <a:p>
            <a:r>
              <a:rPr lang="fr-FR" dirty="0"/>
              <a:t>50000</a:t>
            </a:r>
          </a:p>
          <a:p>
            <a:r>
              <a:rPr lang="fr-FR" dirty="0"/>
              <a:t>40000</a:t>
            </a:r>
          </a:p>
          <a:p>
            <a:r>
              <a:rPr lang="fr-FR" dirty="0"/>
              <a:t>buggé, ne pas sortir des clous</a:t>
            </a:r>
          </a:p>
          <a:p>
            <a:endParaRPr lang="fr-FR" dirty="0"/>
          </a:p>
          <a:p>
            <a:r>
              <a:rPr lang="fr-FR" dirty="0"/>
              <a:t>montrer code source :</a:t>
            </a:r>
          </a:p>
          <a:p>
            <a:r>
              <a:rPr lang="fr-FR" dirty="0"/>
              <a:t>https://github.com/addventa/dgfip_chatbot/blob/master/BOTDATA/dgfip/enfants.top : très simple</a:t>
            </a:r>
          </a:p>
          <a:p>
            <a:r>
              <a:rPr lang="fr-FR" dirty="0"/>
              <a:t>https://github.com/addventa/dgfip_chatbot/blob/master/BOTDATA/dgfip/previsionImpots.top : tables de calcul</a:t>
            </a:r>
          </a:p>
          <a:p>
            <a:r>
              <a:rPr lang="fr-FR" dirty="0"/>
              <a:t>https://github.com/addventa/dgfip_chatbot/blob/master/BOTDATA/dgfip/salaire.top : TNR</a:t>
            </a:r>
          </a:p>
          <a:p>
            <a:endParaRPr lang="fr-FR" dirty="0"/>
          </a:p>
        </p:txBody>
      </p:sp>
      <p:sp>
        <p:nvSpPr>
          <p:cNvPr id="4" name="Espace réservé du numéro de diapositive 3"/>
          <p:cNvSpPr>
            <a:spLocks noGrp="1"/>
          </p:cNvSpPr>
          <p:nvPr>
            <p:ph type="sldNum" sz="quarter" idx="10"/>
          </p:nvPr>
        </p:nvSpPr>
        <p:spPr/>
        <p:txBody>
          <a:bodyPr/>
          <a:lstStyle/>
          <a:p>
            <a:fld id="{5D4578CD-D277-4239-BAD7-AD6139CA7733}" type="slidenum">
              <a:rPr lang="fr-FR" smtClean="0"/>
              <a:t>10</a:t>
            </a:fld>
            <a:endParaRPr lang="fr-FR" dirty="0"/>
          </a:p>
        </p:txBody>
      </p:sp>
    </p:spTree>
    <p:extLst>
      <p:ext uri="{BB962C8B-B14F-4D97-AF65-F5344CB8AC3E}">
        <p14:creationId xmlns:p14="http://schemas.microsoft.com/office/powerpoint/2010/main" val="108446245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http://monagentimpots.addventa.ai/</a:t>
            </a:r>
          </a:p>
          <a:p>
            <a:r>
              <a:rPr lang="fr-FR" dirty="0"/>
              <a:t>marié</a:t>
            </a:r>
          </a:p>
          <a:p>
            <a:r>
              <a:rPr lang="fr-FR" dirty="0"/>
              <a:t>2 enfants</a:t>
            </a:r>
          </a:p>
          <a:p>
            <a:r>
              <a:rPr lang="fr-FR" dirty="0"/>
              <a:t>50000</a:t>
            </a:r>
          </a:p>
          <a:p>
            <a:r>
              <a:rPr lang="fr-FR" dirty="0"/>
              <a:t>40000</a:t>
            </a:r>
          </a:p>
          <a:p>
            <a:r>
              <a:rPr lang="fr-FR" dirty="0"/>
              <a:t>buggé, ne pas sortir des clous</a:t>
            </a:r>
          </a:p>
          <a:p>
            <a:endParaRPr lang="fr-FR" dirty="0"/>
          </a:p>
          <a:p>
            <a:r>
              <a:rPr lang="fr-FR" dirty="0"/>
              <a:t>montrer code source :</a:t>
            </a:r>
          </a:p>
          <a:p>
            <a:r>
              <a:rPr lang="fr-FR" dirty="0"/>
              <a:t>https://github.com/addventa/dgfip_chatbot/blob/master/BOTDATA/dgfip/enfants.top : très simple</a:t>
            </a:r>
          </a:p>
          <a:p>
            <a:r>
              <a:rPr lang="fr-FR" dirty="0"/>
              <a:t>https://github.com/addventa/dgfip_chatbot/blob/master/BOTDATA/dgfip/previsionImpots.top : tables de calcul</a:t>
            </a:r>
          </a:p>
          <a:p>
            <a:r>
              <a:rPr lang="fr-FR" dirty="0"/>
              <a:t>https://github.com/addventa/dgfip_chatbot/blob/master/BOTDATA/dgfip/salaire.top : TNR</a:t>
            </a:r>
          </a:p>
          <a:p>
            <a:endParaRPr lang="fr-FR" dirty="0"/>
          </a:p>
        </p:txBody>
      </p:sp>
      <p:sp>
        <p:nvSpPr>
          <p:cNvPr id="4" name="Espace réservé du numéro de diapositive 3"/>
          <p:cNvSpPr>
            <a:spLocks noGrp="1"/>
          </p:cNvSpPr>
          <p:nvPr>
            <p:ph type="sldNum" sz="quarter" idx="10"/>
          </p:nvPr>
        </p:nvSpPr>
        <p:spPr/>
        <p:txBody>
          <a:bodyPr/>
          <a:lstStyle/>
          <a:p>
            <a:fld id="{5D4578CD-D277-4239-BAD7-AD6139CA7733}" type="slidenum">
              <a:rPr lang="fr-FR" smtClean="0"/>
              <a:t>11</a:t>
            </a:fld>
            <a:endParaRPr lang="fr-FR" dirty="0"/>
          </a:p>
        </p:txBody>
      </p:sp>
    </p:spTree>
    <p:extLst>
      <p:ext uri="{BB962C8B-B14F-4D97-AF65-F5344CB8AC3E}">
        <p14:creationId xmlns:p14="http://schemas.microsoft.com/office/powerpoint/2010/main" val="33554670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pas d'interface de chat développée</a:t>
            </a:r>
          </a:p>
          <a:p>
            <a:r>
              <a:rPr lang="fr-FR" dirty="0"/>
              <a:t>on peut montrer en démo technique</a:t>
            </a:r>
          </a:p>
          <a:p>
            <a:endParaRPr lang="fr-FR" dirty="0"/>
          </a:p>
          <a:p>
            <a:r>
              <a:rPr lang="fr-FR" dirty="0"/>
              <a:t>suis-je éligible à un prêt </a:t>
            </a:r>
            <a:r>
              <a:rPr lang="fr-FR" dirty="0" err="1"/>
              <a:t>immo</a:t>
            </a:r>
            <a:endParaRPr lang="fr-FR" dirty="0"/>
          </a:p>
          <a:p>
            <a:r>
              <a:rPr lang="fr-FR" dirty="0"/>
              <a:t>je peux acheter une péniche avec un prêt </a:t>
            </a:r>
            <a:r>
              <a:rPr lang="fr-FR" dirty="0" err="1"/>
              <a:t>immo</a:t>
            </a:r>
            <a:r>
              <a:rPr lang="fr-FR" dirty="0"/>
              <a:t> ?</a:t>
            </a:r>
          </a:p>
          <a:p>
            <a:endParaRPr lang="fr-FR" dirty="0"/>
          </a:p>
          <a:p>
            <a:r>
              <a:rPr lang="fr-FR" dirty="0"/>
              <a:t>https://watson-conversation.ng.bluemix.net/us-south/7b8d7670-6e11-47f4-ab70-ff8e53366e37/workspaces/e1fd5c5d-6697-4b07-8257-a14201854bb9/build/intents</a:t>
            </a:r>
          </a:p>
          <a:p>
            <a:r>
              <a:rPr lang="fr-FR" dirty="0"/>
              <a:t>TODO : préparer : comment gérer une phrase mal reconnue</a:t>
            </a:r>
          </a:p>
          <a:p>
            <a:endParaRPr lang="fr-FR" dirty="0"/>
          </a:p>
        </p:txBody>
      </p:sp>
      <p:sp>
        <p:nvSpPr>
          <p:cNvPr id="4" name="Espace réservé du numéro de diapositive 3"/>
          <p:cNvSpPr>
            <a:spLocks noGrp="1"/>
          </p:cNvSpPr>
          <p:nvPr>
            <p:ph type="sldNum" sz="quarter" idx="10"/>
          </p:nvPr>
        </p:nvSpPr>
        <p:spPr/>
        <p:txBody>
          <a:bodyPr/>
          <a:lstStyle/>
          <a:p>
            <a:fld id="{5D4578CD-D277-4239-BAD7-AD6139CA7733}" type="slidenum">
              <a:rPr lang="fr-FR" smtClean="0"/>
              <a:t>14</a:t>
            </a:fld>
            <a:endParaRPr lang="fr-FR" dirty="0"/>
          </a:p>
        </p:txBody>
      </p:sp>
    </p:spTree>
    <p:extLst>
      <p:ext uri="{BB962C8B-B14F-4D97-AF65-F5344CB8AC3E}">
        <p14:creationId xmlns:p14="http://schemas.microsoft.com/office/powerpoint/2010/main" val="33434504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WVA ne fournit aucune réponse : on peut soit mettre une réponse statique, soit brancher sur un humain, soit brancher sur une Conversation</a:t>
            </a:r>
          </a:p>
          <a:p>
            <a:endParaRPr lang="fr-FR" dirty="0"/>
          </a:p>
          <a:p>
            <a:endParaRPr lang="fr-FR" dirty="0"/>
          </a:p>
        </p:txBody>
      </p:sp>
      <p:sp>
        <p:nvSpPr>
          <p:cNvPr id="4" name="Espace réservé du numéro de diapositive 3"/>
          <p:cNvSpPr>
            <a:spLocks noGrp="1"/>
          </p:cNvSpPr>
          <p:nvPr>
            <p:ph type="sldNum" sz="quarter" idx="10"/>
          </p:nvPr>
        </p:nvSpPr>
        <p:spPr/>
        <p:txBody>
          <a:bodyPr/>
          <a:lstStyle/>
          <a:p>
            <a:fld id="{5D4578CD-D277-4239-BAD7-AD6139CA7733}" type="slidenum">
              <a:rPr lang="fr-FR" smtClean="0"/>
              <a:t>22</a:t>
            </a:fld>
            <a:endParaRPr lang="fr-FR" dirty="0"/>
          </a:p>
        </p:txBody>
      </p:sp>
    </p:spTree>
    <p:extLst>
      <p:ext uri="{BB962C8B-B14F-4D97-AF65-F5344CB8AC3E}">
        <p14:creationId xmlns:p14="http://schemas.microsoft.com/office/powerpoint/2010/main" val="1378038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On peut combiner les 2</a:t>
            </a:r>
          </a:p>
          <a:p>
            <a:endParaRPr lang="fr-FR" dirty="0"/>
          </a:p>
          <a:p>
            <a:r>
              <a:rPr lang="fr-FR" dirty="0"/>
              <a:t>Limites du mimétisme : ne comprend pas vraiment le processus sous-jacent</a:t>
            </a:r>
          </a:p>
          <a:p>
            <a:endParaRPr lang="fr-FR" dirty="0"/>
          </a:p>
          <a:p>
            <a:r>
              <a:rPr lang="fr-FR" sz="1200" i="1" dirty="0">
                <a:solidFill>
                  <a:schemeClr val="tx2">
                    <a:lumMod val="50000"/>
                  </a:schemeClr>
                </a:solidFill>
              </a:rPr>
              <a:t>? la partie processus métier est indépendante de la langue. Pour avoir un agent conversationnel multilingue, il suffit de localiser ensuite le vocabulaire. Ce n’est pas le cas pour la partie mimétisme.</a:t>
            </a:r>
          </a:p>
          <a:p>
            <a:endParaRPr lang="fr-FR" i="1" dirty="0"/>
          </a:p>
          <a:p>
            <a:endParaRPr lang="fr-FR" i="1" dirty="0"/>
          </a:p>
        </p:txBody>
      </p:sp>
      <p:sp>
        <p:nvSpPr>
          <p:cNvPr id="4" name="Espace réservé du numéro de diapositive 3"/>
          <p:cNvSpPr>
            <a:spLocks noGrp="1"/>
          </p:cNvSpPr>
          <p:nvPr>
            <p:ph type="sldNum" sz="quarter" idx="10"/>
          </p:nvPr>
        </p:nvSpPr>
        <p:spPr/>
        <p:txBody>
          <a:bodyPr/>
          <a:lstStyle/>
          <a:p>
            <a:fld id="{5D4578CD-D277-4239-BAD7-AD6139CA7733}" type="slidenum">
              <a:rPr lang="fr-FR" smtClean="0"/>
              <a:t>33</a:t>
            </a:fld>
            <a:endParaRPr lang="fr-FR" dirty="0"/>
          </a:p>
        </p:txBody>
      </p:sp>
    </p:spTree>
    <p:extLst>
      <p:ext uri="{BB962C8B-B14F-4D97-AF65-F5344CB8AC3E}">
        <p14:creationId xmlns:p14="http://schemas.microsoft.com/office/powerpoint/2010/main" val="2228518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Le mode « suivi de processus » est plus rapide que le mode « apprentissage pur ».</a:t>
            </a:r>
          </a:p>
          <a:p>
            <a:endParaRPr lang="fr-FR" dirty="0"/>
          </a:p>
          <a:p>
            <a:r>
              <a:rPr lang="fr-FR" dirty="0"/>
              <a:t>il y a un </a:t>
            </a:r>
            <a:r>
              <a:rPr lang="fr-FR" dirty="0" err="1"/>
              <a:t>histo</a:t>
            </a:r>
            <a:r>
              <a:rPr lang="fr-FR" dirty="0"/>
              <a:t> sur les BP, mais pas de vraie notion de version</a:t>
            </a:r>
          </a:p>
          <a:p>
            <a:endParaRPr lang="fr-FR" dirty="0"/>
          </a:p>
          <a:p>
            <a:r>
              <a:rPr lang="fr-FR" dirty="0"/>
              <a:t>lourdeur de l'outil en mode </a:t>
            </a:r>
            <a:r>
              <a:rPr lang="fr-FR" dirty="0" err="1"/>
              <a:t>dév</a:t>
            </a:r>
            <a:r>
              <a:rPr lang="fr-FR" dirty="0"/>
              <a:t> : </a:t>
            </a:r>
          </a:p>
          <a:p>
            <a:r>
              <a:rPr lang="fr-FR" dirty="0"/>
              <a:t>- sauvegarder, demander validation, valider</a:t>
            </a:r>
          </a:p>
          <a:p>
            <a:r>
              <a:rPr lang="fr-FR" dirty="0"/>
              <a:t>- lenteur du déploiement - et on n'a pas de notification</a:t>
            </a:r>
          </a:p>
          <a:p>
            <a:r>
              <a:rPr lang="fr-FR" dirty="0"/>
              <a:t>lorsqu'il y a une erreur de syntaxe dans la grammaire : pas d'indication de la ligne en erreur</a:t>
            </a:r>
          </a:p>
          <a:p>
            <a:endParaRPr lang="fr-FR" dirty="0"/>
          </a:p>
          <a:p>
            <a:r>
              <a:rPr lang="fr-FR" dirty="0"/>
              <a:t>attention à la promesse marketing</a:t>
            </a:r>
          </a:p>
          <a:p>
            <a:endParaRPr lang="fr-FR" dirty="0"/>
          </a:p>
        </p:txBody>
      </p:sp>
      <p:sp>
        <p:nvSpPr>
          <p:cNvPr id="4" name="Espace réservé du numéro de diapositive 3"/>
          <p:cNvSpPr>
            <a:spLocks noGrp="1"/>
          </p:cNvSpPr>
          <p:nvPr>
            <p:ph type="sldNum" sz="quarter" idx="10"/>
          </p:nvPr>
        </p:nvSpPr>
        <p:spPr/>
        <p:txBody>
          <a:bodyPr/>
          <a:lstStyle/>
          <a:p>
            <a:fld id="{5D4578CD-D277-4239-BAD7-AD6139CA7733}" type="slidenum">
              <a:rPr lang="fr-FR" smtClean="0"/>
              <a:t>35</a:t>
            </a:fld>
            <a:endParaRPr lang="fr-FR" dirty="0"/>
          </a:p>
        </p:txBody>
      </p:sp>
    </p:spTree>
    <p:extLst>
      <p:ext uri="{BB962C8B-B14F-4D97-AF65-F5344CB8AC3E}">
        <p14:creationId xmlns:p14="http://schemas.microsoft.com/office/powerpoint/2010/main" val="15246277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2.xml"/><Relationship Id="rId1" Type="http://schemas.openxmlformats.org/officeDocument/2006/relationships/tags" Target="../tags/tag1.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4.xml"/><Relationship Id="rId1" Type="http://schemas.openxmlformats.org/officeDocument/2006/relationships/tags" Target="../tags/tag3.xml"/></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6.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8.xml"/><Relationship Id="rId1" Type="http://schemas.openxmlformats.org/officeDocument/2006/relationships/tags" Target="../tags/tag7.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pic>
        <p:nvPicPr>
          <p:cNvPr id="16" name="Image 1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1" y="1188804"/>
            <a:ext cx="9144000" cy="5143500"/>
          </a:xfrm>
          <a:prstGeom prst="rect">
            <a:avLst/>
          </a:prstGeom>
        </p:spPr>
      </p:pic>
      <p:sp>
        <p:nvSpPr>
          <p:cNvPr id="33" name="Titre 2"/>
          <p:cNvSpPr txBox="1">
            <a:spLocks/>
          </p:cNvSpPr>
          <p:nvPr userDrawn="1"/>
        </p:nvSpPr>
        <p:spPr>
          <a:xfrm>
            <a:off x="-2" y="4290719"/>
            <a:ext cx="9143999" cy="576000"/>
          </a:xfrm>
          <a:prstGeom prst="rect">
            <a:avLst/>
          </a:prstGeom>
          <a:solidFill>
            <a:schemeClr val="accent3"/>
          </a:solidFill>
        </p:spPr>
        <p:txBody>
          <a:bodyPr lIns="648000" tIns="0" rIns="0" bIns="0" anchor="ctr">
            <a:noAutofit/>
          </a:bodyPr>
          <a:lstStyle>
            <a:lvl1pPr algn="l" defTabSz="914400" rtl="0" eaLnBrk="1" latinLnBrk="0" hangingPunct="1">
              <a:lnSpc>
                <a:spcPct val="90000"/>
              </a:lnSpc>
              <a:spcBef>
                <a:spcPct val="0"/>
              </a:spcBef>
              <a:buNone/>
              <a:defRPr sz="2800" kern="1200">
                <a:solidFill>
                  <a:schemeClr val="accent5"/>
                </a:solidFill>
                <a:latin typeface="+mn-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endParaRPr kumimoji="0" lang="fr-FR" sz="2400" b="0" i="0" u="none" strike="noStrike" kern="1200" cap="none" spc="0" normalizeH="0" baseline="0" noProof="0" dirty="0">
              <a:ln>
                <a:noFill/>
              </a:ln>
              <a:solidFill>
                <a:sysClr val="window" lastClr="FFFFFF"/>
              </a:solidFill>
              <a:effectLst/>
              <a:uLnTx/>
              <a:uFillTx/>
              <a:latin typeface="Lato" panose="020F0502020204030203" pitchFamily="34" charset="0"/>
              <a:ea typeface="Lato" panose="020F0502020204030203" pitchFamily="34" charset="0"/>
              <a:cs typeface="Lato" panose="020F0502020204030203" pitchFamily="34" charset="0"/>
            </a:endParaRPr>
          </a:p>
        </p:txBody>
      </p:sp>
      <p:sp>
        <p:nvSpPr>
          <p:cNvPr id="32" name="Espace réservé du texte 31"/>
          <p:cNvSpPr>
            <a:spLocks noGrp="1"/>
          </p:cNvSpPr>
          <p:nvPr>
            <p:ph type="body" sz="quarter" idx="10"/>
          </p:nvPr>
        </p:nvSpPr>
        <p:spPr>
          <a:xfrm>
            <a:off x="556559" y="4290719"/>
            <a:ext cx="8568000" cy="571960"/>
          </a:xfrm>
          <a:prstGeom prst="rect">
            <a:avLst/>
          </a:prstGeom>
        </p:spPr>
        <p:txBody>
          <a:bodyPr anchor="ctr"/>
          <a:lstStyle>
            <a:lvl1pPr marL="0" indent="0">
              <a:buNone/>
              <a:defRPr sz="2400">
                <a:solidFill>
                  <a:schemeClr val="bg1"/>
                </a:solidFill>
                <a:latin typeface="+mn-lt"/>
                <a:ea typeface="Lato" panose="020F0502020204030203" pitchFamily="34" charset="0"/>
                <a:cs typeface="Lato" panose="020F0502020204030203" pitchFamily="34" charset="0"/>
              </a:defRPr>
            </a:lvl1pPr>
          </a:lstStyle>
          <a:p>
            <a:pPr lvl="0"/>
            <a:r>
              <a:rPr lang="fr-FR" dirty="0"/>
              <a:t>Modifiez les styles du texte du masque</a:t>
            </a:r>
          </a:p>
        </p:txBody>
      </p:sp>
      <p:sp>
        <p:nvSpPr>
          <p:cNvPr id="34" name="Rectangle 33"/>
          <p:cNvSpPr/>
          <p:nvPr userDrawn="1"/>
        </p:nvSpPr>
        <p:spPr bwMode="gray">
          <a:xfrm>
            <a:off x="-4" y="4862679"/>
            <a:ext cx="9144000" cy="1995321"/>
          </a:xfrm>
          <a:prstGeom prst="rect">
            <a:avLst/>
          </a:prstGeom>
          <a:solidFill>
            <a:schemeClr val="tx2">
              <a:lumMod val="60000"/>
              <a:lumOff val="40000"/>
            </a:schemeClr>
          </a:solidFill>
          <a:ln w="12700" algn="ctr">
            <a:solidFill>
              <a:sysClr val="window" lastClr="FFFFFF">
                <a:lumMod val="75000"/>
              </a:sysClr>
            </a:solidFill>
            <a:miter lim="800000"/>
            <a:headEnd/>
            <a:tailEnd/>
          </a:ln>
          <a:effectLst/>
        </p:spPr>
        <p:txBody>
          <a:bodyPr lIns="28800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endParaRPr kumimoji="0" lang="fr-FR" sz="1600" b="1" i="0" u="none" strike="noStrike" kern="0" cap="none" spc="0" normalizeH="0" baseline="0" noProof="1">
              <a:ln>
                <a:noFill/>
              </a:ln>
              <a:solidFill>
                <a:srgbClr val="000000"/>
              </a:solidFill>
              <a:effectLst/>
              <a:uLnTx/>
              <a:uFillTx/>
              <a:latin typeface="Calibri Light"/>
              <a:cs typeface="Arial" charset="0"/>
            </a:endParaRPr>
          </a:p>
        </p:txBody>
      </p:sp>
      <p:sp>
        <p:nvSpPr>
          <p:cNvPr id="36" name="Espace réservé du texte 35"/>
          <p:cNvSpPr>
            <a:spLocks noGrp="1"/>
          </p:cNvSpPr>
          <p:nvPr>
            <p:ph type="body" sz="quarter" idx="11"/>
          </p:nvPr>
        </p:nvSpPr>
        <p:spPr>
          <a:xfrm>
            <a:off x="557213" y="5146903"/>
            <a:ext cx="6940550" cy="482600"/>
          </a:xfrm>
          <a:prstGeom prst="rect">
            <a:avLst/>
          </a:prstGeom>
          <a:noFill/>
        </p:spPr>
        <p:txBody>
          <a:bodyPr anchor="ctr"/>
          <a:lstStyle>
            <a:lvl1pPr marL="0" indent="0">
              <a:buNone/>
              <a:defRPr>
                <a:solidFill>
                  <a:schemeClr val="tx2">
                    <a:lumMod val="50000"/>
                  </a:schemeClr>
                </a:solidFill>
                <a:latin typeface="+mn-lt"/>
                <a:ea typeface="Lato" panose="020F0502020204030203" pitchFamily="34" charset="0"/>
                <a:cs typeface="Lato" panose="020F0502020204030203" pitchFamily="34" charset="0"/>
              </a:defRPr>
            </a:lvl1pPr>
            <a:lvl2pPr marL="457200" indent="0">
              <a:buNone/>
              <a:defRPr>
                <a:latin typeface="Lato" panose="020F0502020204030203" pitchFamily="34" charset="0"/>
                <a:ea typeface="Lato" panose="020F0502020204030203" pitchFamily="34" charset="0"/>
                <a:cs typeface="Lato" panose="020F0502020204030203" pitchFamily="34" charset="0"/>
              </a:defRPr>
            </a:lvl2pPr>
            <a:lvl3pPr marL="914400" indent="0">
              <a:buNone/>
              <a:defRPr>
                <a:latin typeface="Lato" panose="020F0502020204030203" pitchFamily="34" charset="0"/>
                <a:ea typeface="Lato" panose="020F0502020204030203" pitchFamily="34" charset="0"/>
                <a:cs typeface="Lato" panose="020F0502020204030203" pitchFamily="34" charset="0"/>
              </a:defRPr>
            </a:lvl3pPr>
            <a:lvl4pPr marL="1371600" indent="0">
              <a:buNone/>
              <a:defRPr>
                <a:latin typeface="Lato" panose="020F0502020204030203" pitchFamily="34" charset="0"/>
                <a:ea typeface="Lato" panose="020F0502020204030203" pitchFamily="34" charset="0"/>
                <a:cs typeface="Lato" panose="020F0502020204030203" pitchFamily="34" charset="0"/>
              </a:defRPr>
            </a:lvl4pPr>
            <a:lvl5pPr marL="1828800" indent="0">
              <a:buNone/>
              <a:defRPr>
                <a:latin typeface="Lato" panose="020F0502020204030203" pitchFamily="34" charset="0"/>
                <a:ea typeface="Lato" panose="020F0502020204030203" pitchFamily="34" charset="0"/>
                <a:cs typeface="Lato" panose="020F0502020204030203" pitchFamily="34" charset="0"/>
              </a:defRPr>
            </a:lvl5pPr>
          </a:lstStyle>
          <a:p>
            <a:pPr lvl="0"/>
            <a:r>
              <a:rPr lang="fr-FR" dirty="0"/>
              <a:t>Modifiez les styles du texte du masque</a:t>
            </a:r>
          </a:p>
        </p:txBody>
      </p:sp>
      <p:sp>
        <p:nvSpPr>
          <p:cNvPr id="40" name="Espace réservé du texte 39"/>
          <p:cNvSpPr>
            <a:spLocks noGrp="1"/>
          </p:cNvSpPr>
          <p:nvPr>
            <p:ph type="body" sz="quarter" idx="12"/>
          </p:nvPr>
        </p:nvSpPr>
        <p:spPr>
          <a:xfrm>
            <a:off x="556559" y="5789250"/>
            <a:ext cx="6941204" cy="252000"/>
          </a:xfrm>
          <a:prstGeom prst="rect">
            <a:avLst/>
          </a:prstGeom>
        </p:spPr>
        <p:txBody>
          <a:bodyPr anchor="ctr"/>
          <a:lstStyle>
            <a:lvl1pPr marL="0" indent="0">
              <a:buNone/>
              <a:defRPr sz="1400">
                <a:solidFill>
                  <a:schemeClr val="tx2">
                    <a:lumMod val="50000"/>
                  </a:schemeClr>
                </a:solidFill>
                <a:latin typeface="+mj-lt"/>
                <a:ea typeface="Lato Medium" panose="020F0502020204030203" pitchFamily="34" charset="0"/>
                <a:cs typeface="Lato Medium" panose="020F0502020204030203" pitchFamily="34" charset="0"/>
              </a:defRPr>
            </a:lvl1pPr>
            <a:lvl2pPr marL="457200" indent="0">
              <a:buNone/>
              <a:defRPr>
                <a:latin typeface="Lato Medium" panose="020F0502020204030203" pitchFamily="34" charset="0"/>
                <a:ea typeface="Lato Medium" panose="020F0502020204030203" pitchFamily="34" charset="0"/>
                <a:cs typeface="Lato Medium" panose="020F0502020204030203" pitchFamily="34" charset="0"/>
              </a:defRPr>
            </a:lvl2pPr>
            <a:lvl3pPr marL="914400" indent="0">
              <a:buNone/>
              <a:defRPr>
                <a:latin typeface="Lato Medium" panose="020F0502020204030203" pitchFamily="34" charset="0"/>
                <a:ea typeface="Lato Medium" panose="020F0502020204030203" pitchFamily="34" charset="0"/>
                <a:cs typeface="Lato Medium" panose="020F0502020204030203" pitchFamily="34" charset="0"/>
              </a:defRPr>
            </a:lvl3pPr>
            <a:lvl4pPr marL="1371600" indent="0">
              <a:buNone/>
              <a:defRPr>
                <a:latin typeface="Lato Medium" panose="020F0502020204030203" pitchFamily="34" charset="0"/>
                <a:ea typeface="Lato Medium" panose="020F0502020204030203" pitchFamily="34" charset="0"/>
                <a:cs typeface="Lato Medium" panose="020F0502020204030203" pitchFamily="34" charset="0"/>
              </a:defRPr>
            </a:lvl4pPr>
            <a:lvl5pPr marL="1828800" indent="0">
              <a:buNone/>
              <a:defRPr>
                <a:latin typeface="Lato Medium" panose="020F0502020204030203" pitchFamily="34" charset="0"/>
                <a:ea typeface="Lato Medium" panose="020F0502020204030203" pitchFamily="34" charset="0"/>
                <a:cs typeface="Lato Medium" panose="020F0502020204030203" pitchFamily="34" charset="0"/>
              </a:defRPr>
            </a:lvl5pPr>
          </a:lstStyle>
          <a:p>
            <a:pPr lvl="0"/>
            <a:r>
              <a:rPr lang="fr-FR"/>
              <a:t>Modifiez les styles du texte du masque</a:t>
            </a:r>
          </a:p>
        </p:txBody>
      </p:sp>
      <p:sp>
        <p:nvSpPr>
          <p:cNvPr id="41" name="Espace réservé du texte 39"/>
          <p:cNvSpPr>
            <a:spLocks noGrp="1"/>
          </p:cNvSpPr>
          <p:nvPr>
            <p:ph type="body" sz="quarter" idx="13"/>
          </p:nvPr>
        </p:nvSpPr>
        <p:spPr>
          <a:xfrm>
            <a:off x="552203" y="6098406"/>
            <a:ext cx="6941204" cy="216000"/>
          </a:xfrm>
          <a:prstGeom prst="rect">
            <a:avLst/>
          </a:prstGeom>
        </p:spPr>
        <p:txBody>
          <a:bodyPr anchor="ctr"/>
          <a:lstStyle>
            <a:lvl1pPr marL="0" indent="0">
              <a:buNone/>
              <a:defRPr sz="1100">
                <a:solidFill>
                  <a:schemeClr val="tx2">
                    <a:lumMod val="50000"/>
                  </a:schemeClr>
                </a:solidFill>
                <a:latin typeface="+mj-lt"/>
                <a:ea typeface="Lato Medium" panose="020F0502020204030203" pitchFamily="34" charset="0"/>
                <a:cs typeface="Lato Medium" panose="020F0502020204030203" pitchFamily="34" charset="0"/>
              </a:defRPr>
            </a:lvl1pPr>
            <a:lvl2pPr marL="457200" indent="0">
              <a:buNone/>
              <a:defRPr>
                <a:latin typeface="Lato Medium" panose="020F0502020204030203" pitchFamily="34" charset="0"/>
                <a:ea typeface="Lato Medium" panose="020F0502020204030203" pitchFamily="34" charset="0"/>
                <a:cs typeface="Lato Medium" panose="020F0502020204030203" pitchFamily="34" charset="0"/>
              </a:defRPr>
            </a:lvl2pPr>
            <a:lvl3pPr marL="914400" indent="0">
              <a:buNone/>
              <a:defRPr>
                <a:latin typeface="Lato Medium" panose="020F0502020204030203" pitchFamily="34" charset="0"/>
                <a:ea typeface="Lato Medium" panose="020F0502020204030203" pitchFamily="34" charset="0"/>
                <a:cs typeface="Lato Medium" panose="020F0502020204030203" pitchFamily="34" charset="0"/>
              </a:defRPr>
            </a:lvl3pPr>
            <a:lvl4pPr marL="1371600" indent="0">
              <a:buNone/>
              <a:defRPr>
                <a:latin typeface="Lato Medium" panose="020F0502020204030203" pitchFamily="34" charset="0"/>
                <a:ea typeface="Lato Medium" panose="020F0502020204030203" pitchFamily="34" charset="0"/>
                <a:cs typeface="Lato Medium" panose="020F0502020204030203" pitchFamily="34" charset="0"/>
              </a:defRPr>
            </a:lvl4pPr>
            <a:lvl5pPr marL="1828800" indent="0">
              <a:buNone/>
              <a:defRPr>
                <a:latin typeface="Lato Medium" panose="020F0502020204030203" pitchFamily="34" charset="0"/>
                <a:ea typeface="Lato Medium" panose="020F0502020204030203" pitchFamily="34" charset="0"/>
                <a:cs typeface="Lato Medium" panose="020F0502020204030203" pitchFamily="34" charset="0"/>
              </a:defRPr>
            </a:lvl5pPr>
          </a:lstStyle>
          <a:p>
            <a:pPr lvl="0"/>
            <a:r>
              <a:rPr lang="fr-FR"/>
              <a:t>Modifiez les styles du texte du masque</a:t>
            </a:r>
          </a:p>
        </p:txBody>
      </p:sp>
    </p:spTree>
    <p:extLst>
      <p:ext uri="{BB962C8B-B14F-4D97-AF65-F5344CB8AC3E}">
        <p14:creationId xmlns:p14="http://schemas.microsoft.com/office/powerpoint/2010/main" val="40516771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OBJECTS">
    <p:spTree>
      <p:nvGrpSpPr>
        <p:cNvPr id="1" name=""/>
        <p:cNvGrpSpPr/>
        <p:nvPr/>
      </p:nvGrpSpPr>
      <p:grpSpPr>
        <a:xfrm>
          <a:off x="0" y="0"/>
          <a:ext cx="0" cy="0"/>
          <a:chOff x="0" y="0"/>
          <a:chExt cx="0" cy="0"/>
        </a:xfrm>
      </p:grpSpPr>
      <p:sp>
        <p:nvSpPr>
          <p:cNvPr id="15" name="Text Box 18"/>
          <p:cNvSpPr txBox="1">
            <a:spLocks noChangeArrowheads="1"/>
          </p:cNvSpPr>
          <p:nvPr userDrawn="1">
            <p:custDataLst>
              <p:tags r:id="rId1"/>
            </p:custDataLst>
          </p:nvPr>
        </p:nvSpPr>
        <p:spPr bwMode="auto">
          <a:xfrm>
            <a:off x="1402645" y="6585357"/>
            <a:ext cx="2256304" cy="72000"/>
          </a:xfrm>
          <a:prstGeom prst="rect">
            <a:avLst/>
          </a:prstGeom>
          <a:noFill/>
          <a:ln>
            <a:noFill/>
          </a:ln>
          <a:effectLst/>
          <a:extLst/>
        </p:spPr>
        <p:txBody>
          <a:bodyPr lIns="0" tIns="0" rIns="0" bIns="0" anchor="ctr" anchorCtr="1">
            <a:noAutofit/>
          </a:bodyPr>
          <a:lstStyle>
            <a:lvl1pPr defTabSz="912813">
              <a:defRPr sz="1000">
                <a:solidFill>
                  <a:schemeClr val="tx1"/>
                </a:solidFill>
                <a:latin typeface="Arial" panose="020B0604020202020204" pitchFamily="34" charset="0"/>
                <a:ea typeface="MS PGothic" panose="020B0600070205080204" pitchFamily="34" charset="-128"/>
              </a:defRPr>
            </a:lvl1pPr>
            <a:lvl2pPr marL="742950" indent="-285750" defTabSz="912813">
              <a:defRPr sz="1000">
                <a:solidFill>
                  <a:schemeClr val="tx1"/>
                </a:solidFill>
                <a:latin typeface="Arial" panose="020B0604020202020204" pitchFamily="34" charset="0"/>
                <a:ea typeface="MS PGothic" panose="020B0600070205080204" pitchFamily="34" charset="-128"/>
              </a:defRPr>
            </a:lvl2pPr>
            <a:lvl3pPr marL="1143000" indent="-228600" defTabSz="912813">
              <a:defRPr sz="1000">
                <a:solidFill>
                  <a:schemeClr val="tx1"/>
                </a:solidFill>
                <a:latin typeface="Arial" panose="020B0604020202020204" pitchFamily="34" charset="0"/>
                <a:ea typeface="MS PGothic" panose="020B0600070205080204" pitchFamily="34" charset="-128"/>
              </a:defRPr>
            </a:lvl3pPr>
            <a:lvl4pPr marL="1600200" indent="-228600" defTabSz="912813">
              <a:defRPr sz="1000">
                <a:solidFill>
                  <a:schemeClr val="tx1"/>
                </a:solidFill>
                <a:latin typeface="Arial" panose="020B0604020202020204" pitchFamily="34" charset="0"/>
                <a:ea typeface="MS PGothic" panose="020B0600070205080204" pitchFamily="34" charset="-128"/>
              </a:defRPr>
            </a:lvl4pPr>
            <a:lvl5pPr marL="2057400" indent="-228600" defTabSz="912813">
              <a:defRPr sz="1000">
                <a:solidFill>
                  <a:schemeClr val="tx1"/>
                </a:solidFill>
                <a:latin typeface="Arial" panose="020B0604020202020204" pitchFamily="34" charset="0"/>
                <a:ea typeface="MS PGothic" panose="020B0600070205080204" pitchFamily="34" charset="-128"/>
              </a:defRPr>
            </a:lvl5pPr>
            <a:lvl6pPr marL="25146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9pPr>
          </a:lstStyle>
          <a:p>
            <a:pPr algn="ctr">
              <a:spcBef>
                <a:spcPct val="50000"/>
              </a:spcBef>
              <a:defRPr/>
            </a:pPr>
            <a:r>
              <a:rPr lang="fr-FR" sz="800" dirty="0">
                <a:solidFill>
                  <a:schemeClr val="bg2">
                    <a:lumMod val="75000"/>
                  </a:schemeClr>
                </a:solidFill>
                <a:latin typeface="+mj-lt"/>
                <a:ea typeface="Lato" panose="020F0502020204030203" pitchFamily="34" charset="0"/>
                <a:cs typeface="Lato" panose="020F0502020204030203" pitchFamily="34" charset="0"/>
              </a:rPr>
              <a:t>Copyright © 2018 Addventa. All rights reserved.</a:t>
            </a:r>
          </a:p>
        </p:txBody>
      </p:sp>
      <p:sp>
        <p:nvSpPr>
          <p:cNvPr id="13" name="Text Box 18"/>
          <p:cNvSpPr txBox="1">
            <a:spLocks noChangeArrowheads="1"/>
          </p:cNvSpPr>
          <p:nvPr userDrawn="1">
            <p:custDataLst>
              <p:tags r:id="rId2"/>
            </p:custDataLst>
          </p:nvPr>
        </p:nvSpPr>
        <p:spPr bwMode="auto">
          <a:xfrm>
            <a:off x="8051073" y="6585357"/>
            <a:ext cx="768927" cy="72000"/>
          </a:xfrm>
          <a:prstGeom prst="rect">
            <a:avLst/>
          </a:prstGeom>
          <a:noFill/>
          <a:ln>
            <a:noFill/>
          </a:ln>
          <a:effectLst/>
          <a:extLst/>
        </p:spPr>
        <p:txBody>
          <a:bodyPr lIns="0" tIns="0" rIns="0" bIns="0" anchor="ctr" anchorCtr="1"/>
          <a:lstStyle>
            <a:lvl1pPr defTabSz="912813">
              <a:defRPr sz="1000">
                <a:solidFill>
                  <a:schemeClr val="tx1"/>
                </a:solidFill>
                <a:latin typeface="Arial" panose="020B0604020202020204" pitchFamily="34" charset="0"/>
                <a:ea typeface="MS PGothic" panose="020B0600070205080204" pitchFamily="34" charset="-128"/>
              </a:defRPr>
            </a:lvl1pPr>
            <a:lvl2pPr marL="742950" indent="-285750" defTabSz="912813">
              <a:defRPr sz="1000">
                <a:solidFill>
                  <a:schemeClr val="tx1"/>
                </a:solidFill>
                <a:latin typeface="Arial" panose="020B0604020202020204" pitchFamily="34" charset="0"/>
                <a:ea typeface="MS PGothic" panose="020B0600070205080204" pitchFamily="34" charset="-128"/>
              </a:defRPr>
            </a:lvl2pPr>
            <a:lvl3pPr marL="1143000" indent="-228600" defTabSz="912813">
              <a:defRPr sz="1000">
                <a:solidFill>
                  <a:schemeClr val="tx1"/>
                </a:solidFill>
                <a:latin typeface="Arial" panose="020B0604020202020204" pitchFamily="34" charset="0"/>
                <a:ea typeface="MS PGothic" panose="020B0600070205080204" pitchFamily="34" charset="-128"/>
              </a:defRPr>
            </a:lvl3pPr>
            <a:lvl4pPr marL="1600200" indent="-228600" defTabSz="912813">
              <a:defRPr sz="1000">
                <a:solidFill>
                  <a:schemeClr val="tx1"/>
                </a:solidFill>
                <a:latin typeface="Arial" panose="020B0604020202020204" pitchFamily="34" charset="0"/>
                <a:ea typeface="MS PGothic" panose="020B0600070205080204" pitchFamily="34" charset="-128"/>
              </a:defRPr>
            </a:lvl4pPr>
            <a:lvl5pPr marL="2057400" indent="-228600" defTabSz="912813">
              <a:defRPr sz="1000">
                <a:solidFill>
                  <a:schemeClr val="tx1"/>
                </a:solidFill>
                <a:latin typeface="Arial" panose="020B0604020202020204" pitchFamily="34" charset="0"/>
                <a:ea typeface="MS PGothic" panose="020B0600070205080204" pitchFamily="34" charset="-128"/>
              </a:defRPr>
            </a:lvl5pPr>
            <a:lvl6pPr marL="25146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9pPr>
          </a:lstStyle>
          <a:p>
            <a:pPr algn="r">
              <a:defRPr/>
            </a:pPr>
            <a:r>
              <a:rPr lang="fr-FR" altLang="fr-FR" sz="1000" b="0" dirty="0">
                <a:solidFill>
                  <a:schemeClr val="accent3"/>
                </a:solidFill>
                <a:latin typeface="Lato Medium" panose="020F0502020204030203" pitchFamily="34" charset="0"/>
                <a:ea typeface="Lato Medium" panose="020F0502020204030203" pitchFamily="34" charset="0"/>
                <a:cs typeface="Lato Medium" panose="020F0502020204030203" pitchFamily="34" charset="0"/>
              </a:rPr>
              <a:t>Page  </a:t>
            </a:r>
            <a:fld id="{F0AD2A74-6E16-4A3E-9171-8699D5249510}" type="slidenum">
              <a:rPr lang="fr-FR" altLang="fr-FR" sz="1000" b="0" smtClean="0">
                <a:solidFill>
                  <a:schemeClr val="accent3"/>
                </a:solidFill>
                <a:latin typeface="Lato Medium" panose="020F0502020204030203" pitchFamily="34" charset="0"/>
                <a:ea typeface="Lato Medium" panose="020F0502020204030203" pitchFamily="34" charset="0"/>
                <a:cs typeface="Lato Medium" panose="020F0502020204030203" pitchFamily="34" charset="0"/>
              </a:rPr>
              <a:pPr algn="r">
                <a:defRPr/>
              </a:pPr>
              <a:t>‹N°›</a:t>
            </a:fld>
            <a:endParaRPr lang="fr-FR" altLang="fr-FR" sz="1000" b="0" dirty="0">
              <a:solidFill>
                <a:schemeClr val="accent3"/>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Espace réservé du texte 5"/>
          <p:cNvSpPr>
            <a:spLocks noGrp="1"/>
          </p:cNvSpPr>
          <p:nvPr>
            <p:ph type="body" sz="quarter" idx="15" hasCustomPrompt="1"/>
          </p:nvPr>
        </p:nvSpPr>
        <p:spPr>
          <a:xfrm>
            <a:off x="450000" y="461578"/>
            <a:ext cx="8474294" cy="540000"/>
          </a:xfrm>
          <a:prstGeom prst="rect">
            <a:avLst/>
          </a:prstGeom>
        </p:spPr>
        <p:txBody>
          <a:bodyPr lIns="0" tIns="36000" rIns="0" bIns="0" anchor="ctr"/>
          <a:lstStyle>
            <a:lvl1pPr marL="0" indent="0">
              <a:lnSpc>
                <a:spcPts val="2200"/>
              </a:lnSpc>
              <a:spcBef>
                <a:spcPts val="0"/>
              </a:spcBef>
              <a:buFont typeface="Arial" panose="020B0604020202020204" pitchFamily="34" charset="0"/>
              <a:buNone/>
              <a:defRPr sz="2800" b="1" baseline="0">
                <a:solidFill>
                  <a:srgbClr val="0E6284"/>
                </a:solidFill>
                <a:latin typeface="+mn-lt"/>
                <a:ea typeface="Lato Heavy" panose="020F0502020204030203" pitchFamily="34" charset="0"/>
                <a:cs typeface="Lato Heavy" panose="020F0502020204030203" pitchFamily="34" charset="0"/>
              </a:defRPr>
            </a:lvl1pPr>
          </a:lstStyle>
          <a:p>
            <a:pPr lvl="0"/>
            <a:r>
              <a:rPr lang="fr-FR" dirty="0"/>
              <a:t>Titre 2</a:t>
            </a:r>
          </a:p>
        </p:txBody>
      </p:sp>
      <p:grpSp>
        <p:nvGrpSpPr>
          <p:cNvPr id="18" name="Groupe 17"/>
          <p:cNvGrpSpPr>
            <a:grpSpLocks noChangeAspect="1"/>
          </p:cNvGrpSpPr>
          <p:nvPr userDrawn="1"/>
        </p:nvGrpSpPr>
        <p:grpSpPr>
          <a:xfrm>
            <a:off x="160227" y="6482566"/>
            <a:ext cx="850749" cy="290785"/>
            <a:chOff x="1355777" y="1913895"/>
            <a:chExt cx="8995104" cy="3074467"/>
          </a:xfrm>
        </p:grpSpPr>
        <p:sp>
          <p:nvSpPr>
            <p:cNvPr id="19" name="Ellipse 18"/>
            <p:cNvSpPr/>
            <p:nvPr/>
          </p:nvSpPr>
          <p:spPr>
            <a:xfrm>
              <a:off x="1355777" y="1913895"/>
              <a:ext cx="3074467" cy="3074467"/>
            </a:xfrm>
            <a:prstGeom prst="ellipse">
              <a:avLst/>
            </a:prstGeom>
            <a:solidFill>
              <a:schemeClr val="accent3">
                <a:lumMod val="40000"/>
                <a:lumOff val="6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0" name="Ellipse 19"/>
            <p:cNvSpPr/>
            <p:nvPr/>
          </p:nvSpPr>
          <p:spPr>
            <a:xfrm>
              <a:off x="1928932" y="1913895"/>
              <a:ext cx="3074467" cy="3074467"/>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1" name="Ellipse 20"/>
            <p:cNvSpPr/>
            <p:nvPr/>
          </p:nvSpPr>
          <p:spPr>
            <a:xfrm>
              <a:off x="2528596" y="1913895"/>
              <a:ext cx="3074467" cy="3074467"/>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5" name="Rectangle 24"/>
            <p:cNvSpPr/>
            <p:nvPr/>
          </p:nvSpPr>
          <p:spPr>
            <a:xfrm>
              <a:off x="1929783" y="3084082"/>
              <a:ext cx="8421098" cy="689824"/>
            </a:xfrm>
            <a:prstGeom prst="rect">
              <a:avLst/>
            </a:prstGeom>
            <a:no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900" b="1" i="0" u="none" strike="noStrike" kern="0" cap="none" spc="0" normalizeH="0" baseline="0" noProof="0" dirty="0">
                  <a:ln>
                    <a:noFill/>
                  </a:ln>
                  <a:solidFill>
                    <a:prstClr val="white"/>
                  </a:solidFill>
                  <a:effectLst/>
                  <a:uLnTx/>
                  <a:uFillTx/>
                  <a:latin typeface="Arial Narrow" panose="020B0606020202030204" pitchFamily="34" charset="0"/>
                  <a:ea typeface="+mn-ea"/>
                  <a:cs typeface="Arial" panose="020B0604020202020204" pitchFamily="34" charset="0"/>
                </a:rPr>
                <a:t>ADD</a:t>
              </a:r>
              <a:r>
                <a:rPr kumimoji="0" lang="fr-FR" sz="900" b="1" i="0" u="none" strike="noStrike" kern="0" cap="none" spc="0" normalizeH="0" baseline="0" noProof="0" dirty="0">
                  <a:ln>
                    <a:noFill/>
                  </a:ln>
                  <a:solidFill>
                    <a:schemeClr val="accent3"/>
                  </a:solidFill>
                  <a:effectLst/>
                  <a:uLnTx/>
                  <a:uFillTx/>
                  <a:latin typeface="Arial Narrow" panose="020B0606020202030204" pitchFamily="34" charset="0"/>
                  <a:ea typeface="+mn-ea"/>
                  <a:cs typeface="Arial" panose="020B0604020202020204" pitchFamily="34" charset="0"/>
                </a:rPr>
                <a:t>VENTA</a:t>
              </a:r>
            </a:p>
          </p:txBody>
        </p:sp>
      </p:grpSp>
      <p:cxnSp>
        <p:nvCxnSpPr>
          <p:cNvPr id="11" name="Connecteur droit 10"/>
          <p:cNvCxnSpPr/>
          <p:nvPr userDrawn="1"/>
        </p:nvCxnSpPr>
        <p:spPr>
          <a:xfrm flipV="1">
            <a:off x="450000" y="353134"/>
            <a:ext cx="8244000" cy="0"/>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14" name="Titre 3"/>
          <p:cNvSpPr>
            <a:spLocks noGrp="1"/>
          </p:cNvSpPr>
          <p:nvPr>
            <p:ph type="title"/>
          </p:nvPr>
        </p:nvSpPr>
        <p:spPr>
          <a:xfrm>
            <a:off x="450000" y="95043"/>
            <a:ext cx="8244000" cy="288000"/>
          </a:xfrm>
          <a:prstGeom prst="rect">
            <a:avLst/>
          </a:prstGeom>
        </p:spPr>
        <p:txBody>
          <a:bodyPr lIns="0"/>
          <a:lstStyle>
            <a:lvl1pPr>
              <a:defRPr lang="fr-FR" sz="1400" dirty="0" smtClean="0">
                <a:solidFill>
                  <a:schemeClr val="tx2">
                    <a:lumMod val="50000"/>
                  </a:schemeClr>
                </a:solidFill>
                <a:latin typeface="+mn-lt"/>
                <a:ea typeface="+mn-ea"/>
                <a:cs typeface="+mn-cs"/>
              </a:defRPr>
            </a:lvl1pPr>
          </a:lstStyle>
          <a:p>
            <a:pPr marL="0" lvl="0" indent="0">
              <a:spcBef>
                <a:spcPts val="1000"/>
              </a:spcBef>
              <a:buFont typeface="Arial" panose="020B0604020202020204" pitchFamily="34" charset="0"/>
            </a:pPr>
            <a:endParaRPr lang="fr-FR" dirty="0"/>
          </a:p>
        </p:txBody>
      </p:sp>
    </p:spTree>
    <p:extLst>
      <p:ext uri="{BB962C8B-B14F-4D97-AF65-F5344CB8AC3E}">
        <p14:creationId xmlns:p14="http://schemas.microsoft.com/office/powerpoint/2010/main" val="3712492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ans barre">
    <p:spTree>
      <p:nvGrpSpPr>
        <p:cNvPr id="1" name=""/>
        <p:cNvGrpSpPr/>
        <p:nvPr/>
      </p:nvGrpSpPr>
      <p:grpSpPr>
        <a:xfrm>
          <a:off x="0" y="0"/>
          <a:ext cx="0" cy="0"/>
          <a:chOff x="0" y="0"/>
          <a:chExt cx="0" cy="0"/>
        </a:xfrm>
      </p:grpSpPr>
      <p:sp>
        <p:nvSpPr>
          <p:cNvPr id="15" name="Text Box 18"/>
          <p:cNvSpPr txBox="1">
            <a:spLocks noChangeArrowheads="1"/>
          </p:cNvSpPr>
          <p:nvPr userDrawn="1">
            <p:custDataLst>
              <p:tags r:id="rId1"/>
            </p:custDataLst>
          </p:nvPr>
        </p:nvSpPr>
        <p:spPr bwMode="auto">
          <a:xfrm>
            <a:off x="1402645" y="6585357"/>
            <a:ext cx="2256304" cy="72000"/>
          </a:xfrm>
          <a:prstGeom prst="rect">
            <a:avLst/>
          </a:prstGeom>
          <a:noFill/>
          <a:ln>
            <a:noFill/>
          </a:ln>
          <a:effectLst/>
          <a:extLst/>
        </p:spPr>
        <p:txBody>
          <a:bodyPr lIns="0" tIns="0" rIns="0" bIns="0" anchor="ctr" anchorCtr="1">
            <a:noAutofit/>
          </a:bodyPr>
          <a:lstStyle>
            <a:lvl1pPr defTabSz="912813">
              <a:defRPr sz="1000">
                <a:solidFill>
                  <a:schemeClr val="tx1"/>
                </a:solidFill>
                <a:latin typeface="Arial" panose="020B0604020202020204" pitchFamily="34" charset="0"/>
                <a:ea typeface="MS PGothic" panose="020B0600070205080204" pitchFamily="34" charset="-128"/>
              </a:defRPr>
            </a:lvl1pPr>
            <a:lvl2pPr marL="742950" indent="-285750" defTabSz="912813">
              <a:defRPr sz="1000">
                <a:solidFill>
                  <a:schemeClr val="tx1"/>
                </a:solidFill>
                <a:latin typeface="Arial" panose="020B0604020202020204" pitchFamily="34" charset="0"/>
                <a:ea typeface="MS PGothic" panose="020B0600070205080204" pitchFamily="34" charset="-128"/>
              </a:defRPr>
            </a:lvl2pPr>
            <a:lvl3pPr marL="1143000" indent="-228600" defTabSz="912813">
              <a:defRPr sz="1000">
                <a:solidFill>
                  <a:schemeClr val="tx1"/>
                </a:solidFill>
                <a:latin typeface="Arial" panose="020B0604020202020204" pitchFamily="34" charset="0"/>
                <a:ea typeface="MS PGothic" panose="020B0600070205080204" pitchFamily="34" charset="-128"/>
              </a:defRPr>
            </a:lvl3pPr>
            <a:lvl4pPr marL="1600200" indent="-228600" defTabSz="912813">
              <a:defRPr sz="1000">
                <a:solidFill>
                  <a:schemeClr val="tx1"/>
                </a:solidFill>
                <a:latin typeface="Arial" panose="020B0604020202020204" pitchFamily="34" charset="0"/>
                <a:ea typeface="MS PGothic" panose="020B0600070205080204" pitchFamily="34" charset="-128"/>
              </a:defRPr>
            </a:lvl4pPr>
            <a:lvl5pPr marL="2057400" indent="-228600" defTabSz="912813">
              <a:defRPr sz="1000">
                <a:solidFill>
                  <a:schemeClr val="tx1"/>
                </a:solidFill>
                <a:latin typeface="Arial" panose="020B0604020202020204" pitchFamily="34" charset="0"/>
                <a:ea typeface="MS PGothic" panose="020B0600070205080204" pitchFamily="34" charset="-128"/>
              </a:defRPr>
            </a:lvl5pPr>
            <a:lvl6pPr marL="25146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9pPr>
          </a:lstStyle>
          <a:p>
            <a:pPr algn="ctr">
              <a:spcBef>
                <a:spcPct val="50000"/>
              </a:spcBef>
              <a:defRPr/>
            </a:pPr>
            <a:r>
              <a:rPr lang="fr-FR" sz="800" dirty="0">
                <a:solidFill>
                  <a:schemeClr val="bg2">
                    <a:lumMod val="75000"/>
                  </a:schemeClr>
                </a:solidFill>
                <a:latin typeface="+mj-lt"/>
                <a:ea typeface="Lato" panose="020F0502020204030203" pitchFamily="34" charset="0"/>
                <a:cs typeface="Lato" panose="020F0502020204030203" pitchFamily="34" charset="0"/>
              </a:rPr>
              <a:t>Copyright © 2018 Addventa. All rights reserved.</a:t>
            </a:r>
          </a:p>
        </p:txBody>
      </p:sp>
      <p:sp>
        <p:nvSpPr>
          <p:cNvPr id="13" name="Text Box 18"/>
          <p:cNvSpPr txBox="1">
            <a:spLocks noChangeArrowheads="1"/>
          </p:cNvSpPr>
          <p:nvPr userDrawn="1">
            <p:custDataLst>
              <p:tags r:id="rId2"/>
            </p:custDataLst>
          </p:nvPr>
        </p:nvSpPr>
        <p:spPr bwMode="auto">
          <a:xfrm>
            <a:off x="8051073" y="6585357"/>
            <a:ext cx="768927" cy="72000"/>
          </a:xfrm>
          <a:prstGeom prst="rect">
            <a:avLst/>
          </a:prstGeom>
          <a:noFill/>
          <a:ln>
            <a:noFill/>
          </a:ln>
          <a:effectLst/>
          <a:extLst/>
        </p:spPr>
        <p:txBody>
          <a:bodyPr lIns="0" tIns="0" rIns="0" bIns="0" anchor="ctr" anchorCtr="1"/>
          <a:lstStyle>
            <a:lvl1pPr defTabSz="912813">
              <a:defRPr sz="1000">
                <a:solidFill>
                  <a:schemeClr val="tx1"/>
                </a:solidFill>
                <a:latin typeface="Arial" panose="020B0604020202020204" pitchFamily="34" charset="0"/>
                <a:ea typeface="MS PGothic" panose="020B0600070205080204" pitchFamily="34" charset="-128"/>
              </a:defRPr>
            </a:lvl1pPr>
            <a:lvl2pPr marL="742950" indent="-285750" defTabSz="912813">
              <a:defRPr sz="1000">
                <a:solidFill>
                  <a:schemeClr val="tx1"/>
                </a:solidFill>
                <a:latin typeface="Arial" panose="020B0604020202020204" pitchFamily="34" charset="0"/>
                <a:ea typeface="MS PGothic" panose="020B0600070205080204" pitchFamily="34" charset="-128"/>
              </a:defRPr>
            </a:lvl2pPr>
            <a:lvl3pPr marL="1143000" indent="-228600" defTabSz="912813">
              <a:defRPr sz="1000">
                <a:solidFill>
                  <a:schemeClr val="tx1"/>
                </a:solidFill>
                <a:latin typeface="Arial" panose="020B0604020202020204" pitchFamily="34" charset="0"/>
                <a:ea typeface="MS PGothic" panose="020B0600070205080204" pitchFamily="34" charset="-128"/>
              </a:defRPr>
            </a:lvl3pPr>
            <a:lvl4pPr marL="1600200" indent="-228600" defTabSz="912813">
              <a:defRPr sz="1000">
                <a:solidFill>
                  <a:schemeClr val="tx1"/>
                </a:solidFill>
                <a:latin typeface="Arial" panose="020B0604020202020204" pitchFamily="34" charset="0"/>
                <a:ea typeface="MS PGothic" panose="020B0600070205080204" pitchFamily="34" charset="-128"/>
              </a:defRPr>
            </a:lvl4pPr>
            <a:lvl5pPr marL="2057400" indent="-228600" defTabSz="912813">
              <a:defRPr sz="1000">
                <a:solidFill>
                  <a:schemeClr val="tx1"/>
                </a:solidFill>
                <a:latin typeface="Arial" panose="020B0604020202020204" pitchFamily="34" charset="0"/>
                <a:ea typeface="MS PGothic" panose="020B0600070205080204" pitchFamily="34" charset="-128"/>
              </a:defRPr>
            </a:lvl5pPr>
            <a:lvl6pPr marL="25146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9pPr>
          </a:lstStyle>
          <a:p>
            <a:pPr algn="r">
              <a:defRPr/>
            </a:pPr>
            <a:r>
              <a:rPr lang="fr-FR" altLang="fr-FR" sz="1000" b="0" dirty="0">
                <a:solidFill>
                  <a:schemeClr val="accent3"/>
                </a:solidFill>
                <a:latin typeface="Lato Medium" panose="020F0502020204030203" pitchFamily="34" charset="0"/>
                <a:ea typeface="Lato Medium" panose="020F0502020204030203" pitchFamily="34" charset="0"/>
                <a:cs typeface="Lato Medium" panose="020F0502020204030203" pitchFamily="34" charset="0"/>
              </a:rPr>
              <a:t>Page  </a:t>
            </a:r>
            <a:fld id="{F0AD2A74-6E16-4A3E-9171-8699D5249510}" type="slidenum">
              <a:rPr lang="fr-FR" altLang="fr-FR" sz="1000" b="0" smtClean="0">
                <a:solidFill>
                  <a:schemeClr val="accent3"/>
                </a:solidFill>
                <a:latin typeface="Lato Medium" panose="020F0502020204030203" pitchFamily="34" charset="0"/>
                <a:ea typeface="Lato Medium" panose="020F0502020204030203" pitchFamily="34" charset="0"/>
                <a:cs typeface="Lato Medium" panose="020F0502020204030203" pitchFamily="34" charset="0"/>
              </a:rPr>
              <a:pPr algn="r">
                <a:defRPr/>
              </a:pPr>
              <a:t>‹N°›</a:t>
            </a:fld>
            <a:endParaRPr lang="fr-FR" altLang="fr-FR" sz="1000" b="0" dirty="0">
              <a:solidFill>
                <a:schemeClr val="accent3"/>
              </a:solidFill>
              <a:latin typeface="Lato Medium" panose="020F0502020204030203" pitchFamily="34" charset="0"/>
              <a:ea typeface="Lato Medium" panose="020F0502020204030203" pitchFamily="34" charset="0"/>
              <a:cs typeface="Lato Medium" panose="020F0502020204030203" pitchFamily="34" charset="0"/>
            </a:endParaRPr>
          </a:p>
        </p:txBody>
      </p:sp>
      <p:sp>
        <p:nvSpPr>
          <p:cNvPr id="12" name="Espace réservé du texte 5"/>
          <p:cNvSpPr>
            <a:spLocks noGrp="1"/>
          </p:cNvSpPr>
          <p:nvPr>
            <p:ph type="body" sz="quarter" idx="15" hasCustomPrompt="1"/>
          </p:nvPr>
        </p:nvSpPr>
        <p:spPr>
          <a:xfrm>
            <a:off x="450000" y="294434"/>
            <a:ext cx="8474294" cy="540000"/>
          </a:xfrm>
          <a:prstGeom prst="rect">
            <a:avLst/>
          </a:prstGeom>
        </p:spPr>
        <p:txBody>
          <a:bodyPr lIns="0" tIns="36000" rIns="0" bIns="0" anchor="ctr"/>
          <a:lstStyle>
            <a:lvl1pPr marL="0" indent="0">
              <a:lnSpc>
                <a:spcPts val="2200"/>
              </a:lnSpc>
              <a:spcBef>
                <a:spcPts val="0"/>
              </a:spcBef>
              <a:buFont typeface="Arial" panose="020B0604020202020204" pitchFamily="34" charset="0"/>
              <a:buNone/>
              <a:defRPr sz="2800" b="1" baseline="0">
                <a:solidFill>
                  <a:srgbClr val="0E6284"/>
                </a:solidFill>
                <a:latin typeface="+mn-lt"/>
                <a:ea typeface="Lato Heavy" panose="020F0502020204030203" pitchFamily="34" charset="0"/>
                <a:cs typeface="Lato Heavy" panose="020F0502020204030203" pitchFamily="34" charset="0"/>
              </a:defRPr>
            </a:lvl1pPr>
          </a:lstStyle>
          <a:p>
            <a:pPr lvl="0"/>
            <a:r>
              <a:rPr lang="fr-FR" dirty="0"/>
              <a:t>Titre 2</a:t>
            </a:r>
          </a:p>
        </p:txBody>
      </p:sp>
      <p:grpSp>
        <p:nvGrpSpPr>
          <p:cNvPr id="18" name="Groupe 17"/>
          <p:cNvGrpSpPr>
            <a:grpSpLocks noChangeAspect="1"/>
          </p:cNvGrpSpPr>
          <p:nvPr userDrawn="1"/>
        </p:nvGrpSpPr>
        <p:grpSpPr>
          <a:xfrm>
            <a:off x="160227" y="6482566"/>
            <a:ext cx="850749" cy="290785"/>
            <a:chOff x="1355777" y="1913895"/>
            <a:chExt cx="8995104" cy="3074467"/>
          </a:xfrm>
        </p:grpSpPr>
        <p:sp>
          <p:nvSpPr>
            <p:cNvPr id="19" name="Ellipse 18"/>
            <p:cNvSpPr/>
            <p:nvPr/>
          </p:nvSpPr>
          <p:spPr>
            <a:xfrm>
              <a:off x="1355777" y="1913895"/>
              <a:ext cx="3074467" cy="3074467"/>
            </a:xfrm>
            <a:prstGeom prst="ellipse">
              <a:avLst/>
            </a:prstGeom>
            <a:solidFill>
              <a:schemeClr val="accent3">
                <a:lumMod val="40000"/>
                <a:lumOff val="6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0" name="Ellipse 19"/>
            <p:cNvSpPr/>
            <p:nvPr/>
          </p:nvSpPr>
          <p:spPr>
            <a:xfrm>
              <a:off x="1928932" y="1913895"/>
              <a:ext cx="3074467" cy="3074467"/>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1" name="Ellipse 20"/>
            <p:cNvSpPr/>
            <p:nvPr/>
          </p:nvSpPr>
          <p:spPr>
            <a:xfrm>
              <a:off x="2528596" y="1913895"/>
              <a:ext cx="3074467" cy="3074467"/>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5" name="Rectangle 24"/>
            <p:cNvSpPr/>
            <p:nvPr/>
          </p:nvSpPr>
          <p:spPr>
            <a:xfrm>
              <a:off x="1929783" y="3084082"/>
              <a:ext cx="8421098" cy="689824"/>
            </a:xfrm>
            <a:prstGeom prst="rect">
              <a:avLst/>
            </a:prstGeom>
            <a:no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900" b="1" i="0" u="none" strike="noStrike" kern="0" cap="none" spc="0" normalizeH="0" baseline="0" noProof="0" dirty="0">
                  <a:ln>
                    <a:noFill/>
                  </a:ln>
                  <a:solidFill>
                    <a:prstClr val="white"/>
                  </a:solidFill>
                  <a:effectLst/>
                  <a:uLnTx/>
                  <a:uFillTx/>
                  <a:latin typeface="Arial Narrow" panose="020B0606020202030204" pitchFamily="34" charset="0"/>
                  <a:ea typeface="+mn-ea"/>
                  <a:cs typeface="Arial" panose="020B0604020202020204" pitchFamily="34" charset="0"/>
                </a:rPr>
                <a:t>ADD</a:t>
              </a:r>
              <a:r>
                <a:rPr kumimoji="0" lang="fr-FR" sz="900" b="1" i="0" u="none" strike="noStrike" kern="0" cap="none" spc="0" normalizeH="0" baseline="0" noProof="0" dirty="0">
                  <a:ln>
                    <a:noFill/>
                  </a:ln>
                  <a:solidFill>
                    <a:schemeClr val="accent3"/>
                  </a:solidFill>
                  <a:effectLst/>
                  <a:uLnTx/>
                  <a:uFillTx/>
                  <a:latin typeface="Arial Narrow" panose="020B0606020202030204" pitchFamily="34" charset="0"/>
                  <a:ea typeface="+mn-ea"/>
                  <a:cs typeface="Arial" panose="020B0604020202020204" pitchFamily="34" charset="0"/>
                </a:rPr>
                <a:t>VENTA</a:t>
              </a:r>
            </a:p>
          </p:txBody>
        </p:sp>
      </p:grpSp>
    </p:spTree>
    <p:extLst>
      <p:ext uri="{BB962C8B-B14F-4D97-AF65-F5344CB8AC3E}">
        <p14:creationId xmlns:p14="http://schemas.microsoft.com/office/powerpoint/2010/main" val="15690197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OBJECTS">
    <p:spTree>
      <p:nvGrpSpPr>
        <p:cNvPr id="1" name=""/>
        <p:cNvGrpSpPr/>
        <p:nvPr/>
      </p:nvGrpSpPr>
      <p:grpSpPr>
        <a:xfrm>
          <a:off x="0" y="0"/>
          <a:ext cx="0" cy="0"/>
          <a:chOff x="0" y="0"/>
          <a:chExt cx="0" cy="0"/>
        </a:xfrm>
      </p:grpSpPr>
      <p:sp>
        <p:nvSpPr>
          <p:cNvPr id="15" name="Text Box 18"/>
          <p:cNvSpPr txBox="1">
            <a:spLocks noChangeArrowheads="1"/>
          </p:cNvSpPr>
          <p:nvPr userDrawn="1">
            <p:custDataLst>
              <p:tags r:id="rId1"/>
            </p:custDataLst>
          </p:nvPr>
        </p:nvSpPr>
        <p:spPr bwMode="auto">
          <a:xfrm>
            <a:off x="1402645" y="6585357"/>
            <a:ext cx="2256304" cy="72000"/>
          </a:xfrm>
          <a:prstGeom prst="rect">
            <a:avLst/>
          </a:prstGeom>
          <a:noFill/>
          <a:ln>
            <a:noFill/>
          </a:ln>
          <a:effectLst/>
          <a:extLst/>
        </p:spPr>
        <p:txBody>
          <a:bodyPr lIns="0" tIns="0" rIns="0" bIns="0" anchor="ctr" anchorCtr="1">
            <a:noAutofit/>
          </a:bodyPr>
          <a:lstStyle>
            <a:lvl1pPr defTabSz="912813">
              <a:defRPr sz="1000">
                <a:solidFill>
                  <a:schemeClr val="tx1"/>
                </a:solidFill>
                <a:latin typeface="Arial" panose="020B0604020202020204" pitchFamily="34" charset="0"/>
                <a:ea typeface="MS PGothic" panose="020B0600070205080204" pitchFamily="34" charset="-128"/>
              </a:defRPr>
            </a:lvl1pPr>
            <a:lvl2pPr marL="742950" indent="-285750" defTabSz="912813">
              <a:defRPr sz="1000">
                <a:solidFill>
                  <a:schemeClr val="tx1"/>
                </a:solidFill>
                <a:latin typeface="Arial" panose="020B0604020202020204" pitchFamily="34" charset="0"/>
                <a:ea typeface="MS PGothic" panose="020B0600070205080204" pitchFamily="34" charset="-128"/>
              </a:defRPr>
            </a:lvl2pPr>
            <a:lvl3pPr marL="1143000" indent="-228600" defTabSz="912813">
              <a:defRPr sz="1000">
                <a:solidFill>
                  <a:schemeClr val="tx1"/>
                </a:solidFill>
                <a:latin typeface="Arial" panose="020B0604020202020204" pitchFamily="34" charset="0"/>
                <a:ea typeface="MS PGothic" panose="020B0600070205080204" pitchFamily="34" charset="-128"/>
              </a:defRPr>
            </a:lvl3pPr>
            <a:lvl4pPr marL="1600200" indent="-228600" defTabSz="912813">
              <a:defRPr sz="1000">
                <a:solidFill>
                  <a:schemeClr val="tx1"/>
                </a:solidFill>
                <a:latin typeface="Arial" panose="020B0604020202020204" pitchFamily="34" charset="0"/>
                <a:ea typeface="MS PGothic" panose="020B0600070205080204" pitchFamily="34" charset="-128"/>
              </a:defRPr>
            </a:lvl4pPr>
            <a:lvl5pPr marL="2057400" indent="-228600" defTabSz="912813">
              <a:defRPr sz="1000">
                <a:solidFill>
                  <a:schemeClr val="tx1"/>
                </a:solidFill>
                <a:latin typeface="Arial" panose="020B0604020202020204" pitchFamily="34" charset="0"/>
                <a:ea typeface="MS PGothic" panose="020B0600070205080204" pitchFamily="34" charset="-128"/>
              </a:defRPr>
            </a:lvl5pPr>
            <a:lvl6pPr marL="25146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9pPr>
          </a:lstStyle>
          <a:p>
            <a:pPr algn="ctr">
              <a:spcBef>
                <a:spcPct val="50000"/>
              </a:spcBef>
              <a:defRPr/>
            </a:pPr>
            <a:r>
              <a:rPr lang="fr-FR" sz="800" dirty="0">
                <a:solidFill>
                  <a:schemeClr val="bg2">
                    <a:lumMod val="75000"/>
                  </a:schemeClr>
                </a:solidFill>
                <a:latin typeface="+mj-lt"/>
                <a:ea typeface="Lato" panose="020F0502020204030203" pitchFamily="34" charset="0"/>
                <a:cs typeface="Lato" panose="020F0502020204030203" pitchFamily="34" charset="0"/>
              </a:rPr>
              <a:t>Copyright © 2018 Addventa. All rights reserved.</a:t>
            </a:r>
          </a:p>
        </p:txBody>
      </p:sp>
      <p:sp>
        <p:nvSpPr>
          <p:cNvPr id="13" name="Text Box 18"/>
          <p:cNvSpPr txBox="1">
            <a:spLocks noChangeArrowheads="1"/>
          </p:cNvSpPr>
          <p:nvPr userDrawn="1">
            <p:custDataLst>
              <p:tags r:id="rId2"/>
            </p:custDataLst>
          </p:nvPr>
        </p:nvSpPr>
        <p:spPr bwMode="auto">
          <a:xfrm>
            <a:off x="8051073" y="6585357"/>
            <a:ext cx="768927" cy="72000"/>
          </a:xfrm>
          <a:prstGeom prst="rect">
            <a:avLst/>
          </a:prstGeom>
          <a:noFill/>
          <a:ln>
            <a:noFill/>
          </a:ln>
          <a:effectLst/>
          <a:extLst/>
        </p:spPr>
        <p:txBody>
          <a:bodyPr lIns="0" tIns="0" rIns="0" bIns="0" anchor="ctr" anchorCtr="1"/>
          <a:lstStyle>
            <a:lvl1pPr defTabSz="912813">
              <a:defRPr sz="1000">
                <a:solidFill>
                  <a:schemeClr val="tx1"/>
                </a:solidFill>
                <a:latin typeface="Arial" panose="020B0604020202020204" pitchFamily="34" charset="0"/>
                <a:ea typeface="MS PGothic" panose="020B0600070205080204" pitchFamily="34" charset="-128"/>
              </a:defRPr>
            </a:lvl1pPr>
            <a:lvl2pPr marL="742950" indent="-285750" defTabSz="912813">
              <a:defRPr sz="1000">
                <a:solidFill>
                  <a:schemeClr val="tx1"/>
                </a:solidFill>
                <a:latin typeface="Arial" panose="020B0604020202020204" pitchFamily="34" charset="0"/>
                <a:ea typeface="MS PGothic" panose="020B0600070205080204" pitchFamily="34" charset="-128"/>
              </a:defRPr>
            </a:lvl2pPr>
            <a:lvl3pPr marL="1143000" indent="-228600" defTabSz="912813">
              <a:defRPr sz="1000">
                <a:solidFill>
                  <a:schemeClr val="tx1"/>
                </a:solidFill>
                <a:latin typeface="Arial" panose="020B0604020202020204" pitchFamily="34" charset="0"/>
                <a:ea typeface="MS PGothic" panose="020B0600070205080204" pitchFamily="34" charset="-128"/>
              </a:defRPr>
            </a:lvl3pPr>
            <a:lvl4pPr marL="1600200" indent="-228600" defTabSz="912813">
              <a:defRPr sz="1000">
                <a:solidFill>
                  <a:schemeClr val="tx1"/>
                </a:solidFill>
                <a:latin typeface="Arial" panose="020B0604020202020204" pitchFamily="34" charset="0"/>
                <a:ea typeface="MS PGothic" panose="020B0600070205080204" pitchFamily="34" charset="-128"/>
              </a:defRPr>
            </a:lvl4pPr>
            <a:lvl5pPr marL="2057400" indent="-228600" defTabSz="912813">
              <a:defRPr sz="1000">
                <a:solidFill>
                  <a:schemeClr val="tx1"/>
                </a:solidFill>
                <a:latin typeface="Arial" panose="020B0604020202020204" pitchFamily="34" charset="0"/>
                <a:ea typeface="MS PGothic" panose="020B0600070205080204" pitchFamily="34" charset="-128"/>
              </a:defRPr>
            </a:lvl5pPr>
            <a:lvl6pPr marL="25146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9pPr>
          </a:lstStyle>
          <a:p>
            <a:pPr algn="r">
              <a:defRPr/>
            </a:pPr>
            <a:r>
              <a:rPr lang="fr-FR" altLang="fr-FR" sz="1000" b="0" dirty="0">
                <a:solidFill>
                  <a:schemeClr val="accent3"/>
                </a:solidFill>
                <a:latin typeface="Lato Medium" panose="020F0502020204030203" pitchFamily="34" charset="0"/>
                <a:ea typeface="Lato Medium" panose="020F0502020204030203" pitchFamily="34" charset="0"/>
                <a:cs typeface="Lato Medium" panose="020F0502020204030203" pitchFamily="34" charset="0"/>
              </a:rPr>
              <a:t>Page  </a:t>
            </a:r>
            <a:fld id="{F0AD2A74-6E16-4A3E-9171-8699D5249510}" type="slidenum">
              <a:rPr lang="fr-FR" altLang="fr-FR" sz="1000" b="0" smtClean="0">
                <a:solidFill>
                  <a:schemeClr val="accent3"/>
                </a:solidFill>
                <a:latin typeface="Lato Medium" panose="020F0502020204030203" pitchFamily="34" charset="0"/>
                <a:ea typeface="Lato Medium" panose="020F0502020204030203" pitchFamily="34" charset="0"/>
                <a:cs typeface="Lato Medium" panose="020F0502020204030203" pitchFamily="34" charset="0"/>
              </a:rPr>
              <a:pPr algn="r">
                <a:defRPr/>
              </a:pPr>
              <a:t>‹N°›</a:t>
            </a:fld>
            <a:endParaRPr lang="fr-FR" altLang="fr-FR" sz="1000" b="0" dirty="0">
              <a:solidFill>
                <a:schemeClr val="accent3"/>
              </a:solidFill>
              <a:latin typeface="Lato Medium" panose="020F0502020204030203" pitchFamily="34" charset="0"/>
              <a:ea typeface="Lato Medium" panose="020F0502020204030203" pitchFamily="34" charset="0"/>
              <a:cs typeface="Lato Medium" panose="020F0502020204030203" pitchFamily="34" charset="0"/>
            </a:endParaRPr>
          </a:p>
        </p:txBody>
      </p:sp>
      <p:grpSp>
        <p:nvGrpSpPr>
          <p:cNvPr id="18" name="Groupe 17"/>
          <p:cNvGrpSpPr>
            <a:grpSpLocks noChangeAspect="1"/>
          </p:cNvGrpSpPr>
          <p:nvPr userDrawn="1"/>
        </p:nvGrpSpPr>
        <p:grpSpPr>
          <a:xfrm>
            <a:off x="160227" y="6482566"/>
            <a:ext cx="850749" cy="290785"/>
            <a:chOff x="1355777" y="1913895"/>
            <a:chExt cx="8995104" cy="3074467"/>
          </a:xfrm>
        </p:grpSpPr>
        <p:sp>
          <p:nvSpPr>
            <p:cNvPr id="19" name="Ellipse 18"/>
            <p:cNvSpPr/>
            <p:nvPr/>
          </p:nvSpPr>
          <p:spPr>
            <a:xfrm>
              <a:off x="1355777" y="1913895"/>
              <a:ext cx="3074467" cy="3074467"/>
            </a:xfrm>
            <a:prstGeom prst="ellipse">
              <a:avLst/>
            </a:prstGeom>
            <a:solidFill>
              <a:schemeClr val="accent3">
                <a:lumMod val="40000"/>
                <a:lumOff val="6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0" name="Ellipse 19"/>
            <p:cNvSpPr/>
            <p:nvPr/>
          </p:nvSpPr>
          <p:spPr>
            <a:xfrm>
              <a:off x="1928932" y="1913895"/>
              <a:ext cx="3074467" cy="3074467"/>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1" name="Ellipse 20"/>
            <p:cNvSpPr/>
            <p:nvPr/>
          </p:nvSpPr>
          <p:spPr>
            <a:xfrm>
              <a:off x="2528596" y="1913895"/>
              <a:ext cx="3074467" cy="3074467"/>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5" name="Rectangle 24"/>
            <p:cNvSpPr/>
            <p:nvPr/>
          </p:nvSpPr>
          <p:spPr>
            <a:xfrm>
              <a:off x="1929783" y="3084082"/>
              <a:ext cx="8421098" cy="689824"/>
            </a:xfrm>
            <a:prstGeom prst="rect">
              <a:avLst/>
            </a:prstGeom>
            <a:no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900" b="1" i="0" u="none" strike="noStrike" kern="0" cap="none" spc="0" normalizeH="0" baseline="0" noProof="0" dirty="0">
                  <a:ln>
                    <a:noFill/>
                  </a:ln>
                  <a:solidFill>
                    <a:prstClr val="white"/>
                  </a:solidFill>
                  <a:effectLst/>
                  <a:uLnTx/>
                  <a:uFillTx/>
                  <a:latin typeface="Arial Narrow" panose="020B0606020202030204" pitchFamily="34" charset="0"/>
                  <a:ea typeface="+mn-ea"/>
                  <a:cs typeface="Arial" panose="020B0604020202020204" pitchFamily="34" charset="0"/>
                </a:rPr>
                <a:t>ADD</a:t>
              </a:r>
              <a:r>
                <a:rPr kumimoji="0" lang="fr-FR" sz="900" b="1" i="0" u="none" strike="noStrike" kern="0" cap="none" spc="0" normalizeH="0" baseline="0" noProof="0" dirty="0">
                  <a:ln>
                    <a:noFill/>
                  </a:ln>
                  <a:solidFill>
                    <a:schemeClr val="accent3"/>
                  </a:solidFill>
                  <a:effectLst/>
                  <a:uLnTx/>
                  <a:uFillTx/>
                  <a:latin typeface="Arial Narrow" panose="020B0606020202030204" pitchFamily="34" charset="0"/>
                  <a:ea typeface="+mn-ea"/>
                  <a:cs typeface="Arial" panose="020B0604020202020204" pitchFamily="34" charset="0"/>
                </a:rPr>
                <a:t>VENTA</a:t>
              </a:r>
            </a:p>
          </p:txBody>
        </p:sp>
      </p:grpSp>
      <p:sp>
        <p:nvSpPr>
          <p:cNvPr id="11" name="Espace réservé du texte 9"/>
          <p:cNvSpPr>
            <a:spLocks noGrp="1"/>
          </p:cNvSpPr>
          <p:nvPr>
            <p:ph type="body" sz="quarter" idx="14"/>
          </p:nvPr>
        </p:nvSpPr>
        <p:spPr>
          <a:xfrm>
            <a:off x="801111" y="1172098"/>
            <a:ext cx="7541778" cy="5041852"/>
          </a:xfrm>
          <a:prstGeom prst="rect">
            <a:avLst/>
          </a:prstGeom>
        </p:spPr>
        <p:txBody>
          <a:bodyPr lIns="0" tIns="72000">
            <a:noAutofit/>
          </a:bodyPr>
          <a:lstStyle>
            <a:lvl1pPr marL="0" indent="-285750" algn="just" defTabSz="914400" rtl="0" eaLnBrk="1" latinLnBrk="0" hangingPunct="1">
              <a:lnSpc>
                <a:spcPts val="2200"/>
              </a:lnSpc>
              <a:spcBef>
                <a:spcPts val="1800"/>
              </a:spcBef>
              <a:spcAft>
                <a:spcPts val="600"/>
              </a:spcAft>
              <a:buFont typeface="Wingdings" panose="05000000000000000000" pitchFamily="2" charset="2"/>
              <a:buChar char="§"/>
              <a:defRPr lang="fr-FR" sz="1800" b="0" kern="1200" dirty="0">
                <a:solidFill>
                  <a:schemeClr val="accent3"/>
                </a:solidFill>
                <a:latin typeface="+mn-lt"/>
                <a:ea typeface="+mn-ea"/>
                <a:cs typeface="+mn-cs"/>
              </a:defRPr>
            </a:lvl1pPr>
            <a:lvl2pPr marL="536575" indent="-173038" algn="just">
              <a:lnSpc>
                <a:spcPts val="1500"/>
              </a:lnSpc>
              <a:spcBef>
                <a:spcPts val="0"/>
              </a:spcBef>
              <a:spcAft>
                <a:spcPts val="300"/>
              </a:spcAft>
              <a:buClr>
                <a:schemeClr val="accent2"/>
              </a:buClr>
              <a:buSzPct val="100000"/>
              <a:buFont typeface="Wingdings" panose="05000000000000000000" pitchFamily="2" charset="2"/>
              <a:buChar char="§"/>
              <a:defRPr sz="1400">
                <a:solidFill>
                  <a:schemeClr val="bg2">
                    <a:lumMod val="50000"/>
                  </a:schemeClr>
                </a:solidFill>
                <a:latin typeface="+mj-lt"/>
                <a:ea typeface="Lato" panose="020F0502020204030203" pitchFamily="34" charset="0"/>
                <a:cs typeface="Lato" panose="020F0502020204030203" pitchFamily="34" charset="0"/>
              </a:defRPr>
            </a:lvl2pPr>
            <a:lvl3pPr marL="985838" indent="-179388" algn="just">
              <a:lnSpc>
                <a:spcPts val="1500"/>
              </a:lnSpc>
              <a:spcBef>
                <a:spcPts val="0"/>
              </a:spcBef>
              <a:spcAft>
                <a:spcPts val="0"/>
              </a:spcAft>
              <a:buClr>
                <a:schemeClr val="accent2"/>
              </a:buClr>
              <a:buSzPct val="100000"/>
              <a:buFont typeface="Calibri" panose="020F0502020204030204" pitchFamily="34" charset="0"/>
              <a:buChar char="▫"/>
              <a:tabLst/>
              <a:defRPr sz="1400">
                <a:solidFill>
                  <a:schemeClr val="bg2">
                    <a:lumMod val="50000"/>
                  </a:schemeClr>
                </a:solidFill>
                <a:latin typeface="+mj-lt"/>
                <a:ea typeface="Lato" panose="020F0502020204030203" pitchFamily="34" charset="0"/>
                <a:cs typeface="Lato" panose="020F0502020204030203" pitchFamily="34" charset="0"/>
              </a:defRPr>
            </a:lvl3pPr>
            <a:lvl4pPr marL="1435100" indent="-184150">
              <a:lnSpc>
                <a:spcPts val="1500"/>
              </a:lnSpc>
              <a:spcBef>
                <a:spcPts val="0"/>
              </a:spcBef>
              <a:spcAft>
                <a:spcPts val="0"/>
              </a:spcAft>
              <a:buClr>
                <a:schemeClr val="accent2"/>
              </a:buClr>
              <a:buFont typeface="Calibri" panose="020F0502020204030204" pitchFamily="34" charset="0"/>
              <a:buChar char="─"/>
              <a:defRPr sz="1400">
                <a:solidFill>
                  <a:schemeClr val="bg2">
                    <a:lumMod val="50000"/>
                  </a:schemeClr>
                </a:solidFill>
                <a:latin typeface="+mj-lt"/>
                <a:ea typeface="Lato" panose="020F0502020204030203" pitchFamily="34" charset="0"/>
                <a:cs typeface="Lato" panose="020F0502020204030203" pitchFamily="34" charset="0"/>
              </a:defRPr>
            </a:lvl4pPr>
            <a:lvl5pPr>
              <a:defRPr sz="1200"/>
            </a:lvl5pPr>
          </a:lstStyle>
          <a:p>
            <a:pPr lvl="0"/>
            <a:r>
              <a:rPr lang="fr-FR" dirty="0"/>
              <a:t>Modifiez les styles du texte du masque</a:t>
            </a:r>
          </a:p>
          <a:p>
            <a:pPr lvl="1"/>
            <a:r>
              <a:rPr lang="fr-FR" dirty="0"/>
              <a:t>Deuxième niveau</a:t>
            </a:r>
          </a:p>
          <a:p>
            <a:pPr lvl="2"/>
            <a:r>
              <a:rPr lang="fr-FR" dirty="0"/>
              <a:t>Troisième niveau</a:t>
            </a:r>
          </a:p>
          <a:p>
            <a:pPr lvl="3"/>
            <a:r>
              <a:rPr lang="fr-FR" dirty="0"/>
              <a:t>Quatrième niveau</a:t>
            </a:r>
          </a:p>
        </p:txBody>
      </p:sp>
      <p:sp>
        <p:nvSpPr>
          <p:cNvPr id="16" name="Espace réservé du texte 5"/>
          <p:cNvSpPr>
            <a:spLocks noGrp="1"/>
          </p:cNvSpPr>
          <p:nvPr>
            <p:ph type="body" sz="quarter" idx="15" hasCustomPrompt="1"/>
          </p:nvPr>
        </p:nvSpPr>
        <p:spPr>
          <a:xfrm>
            <a:off x="450000" y="461578"/>
            <a:ext cx="8474294" cy="540000"/>
          </a:xfrm>
          <a:prstGeom prst="rect">
            <a:avLst/>
          </a:prstGeom>
        </p:spPr>
        <p:txBody>
          <a:bodyPr lIns="0" tIns="36000" rIns="0" bIns="0" anchor="ctr"/>
          <a:lstStyle>
            <a:lvl1pPr marL="0" indent="0">
              <a:lnSpc>
                <a:spcPts val="2200"/>
              </a:lnSpc>
              <a:spcBef>
                <a:spcPts val="0"/>
              </a:spcBef>
              <a:buFont typeface="Arial" panose="020B0604020202020204" pitchFamily="34" charset="0"/>
              <a:buNone/>
              <a:defRPr sz="2800" b="1" baseline="0">
                <a:solidFill>
                  <a:srgbClr val="0E6284"/>
                </a:solidFill>
                <a:latin typeface="+mn-lt"/>
                <a:ea typeface="Lato Heavy" panose="020F0502020204030203" pitchFamily="34" charset="0"/>
                <a:cs typeface="Lato Heavy" panose="020F0502020204030203" pitchFamily="34" charset="0"/>
              </a:defRPr>
            </a:lvl1pPr>
          </a:lstStyle>
          <a:p>
            <a:pPr lvl="0"/>
            <a:r>
              <a:rPr lang="fr-FR" dirty="0"/>
              <a:t>Titre 2</a:t>
            </a:r>
          </a:p>
        </p:txBody>
      </p:sp>
      <p:cxnSp>
        <p:nvCxnSpPr>
          <p:cNvPr id="17" name="Connecteur droit 16"/>
          <p:cNvCxnSpPr/>
          <p:nvPr userDrawn="1"/>
        </p:nvCxnSpPr>
        <p:spPr>
          <a:xfrm flipV="1">
            <a:off x="450000" y="353134"/>
            <a:ext cx="8244000" cy="0"/>
          </a:xfrm>
          <a:prstGeom prst="line">
            <a:avLst/>
          </a:prstGeom>
          <a:ln w="9525">
            <a:solidFill>
              <a:schemeClr val="tx2">
                <a:lumMod val="75000"/>
              </a:schemeClr>
            </a:solidFill>
          </a:ln>
        </p:spPr>
        <p:style>
          <a:lnRef idx="1">
            <a:schemeClr val="accent1"/>
          </a:lnRef>
          <a:fillRef idx="0">
            <a:schemeClr val="accent1"/>
          </a:fillRef>
          <a:effectRef idx="0">
            <a:schemeClr val="accent1"/>
          </a:effectRef>
          <a:fontRef idx="minor">
            <a:schemeClr val="tx1"/>
          </a:fontRef>
        </p:style>
      </p:cxnSp>
      <p:sp>
        <p:nvSpPr>
          <p:cNvPr id="22" name="Titre 3"/>
          <p:cNvSpPr>
            <a:spLocks noGrp="1"/>
          </p:cNvSpPr>
          <p:nvPr>
            <p:ph type="title"/>
          </p:nvPr>
        </p:nvSpPr>
        <p:spPr>
          <a:xfrm>
            <a:off x="450000" y="95043"/>
            <a:ext cx="8244000" cy="288000"/>
          </a:xfrm>
          <a:prstGeom prst="rect">
            <a:avLst/>
          </a:prstGeom>
        </p:spPr>
        <p:txBody>
          <a:bodyPr lIns="0"/>
          <a:lstStyle>
            <a:lvl1pPr>
              <a:defRPr lang="fr-FR" sz="1400" dirty="0" smtClean="0">
                <a:solidFill>
                  <a:schemeClr val="tx2">
                    <a:lumMod val="50000"/>
                  </a:schemeClr>
                </a:solidFill>
                <a:latin typeface="+mn-lt"/>
                <a:ea typeface="+mn-ea"/>
                <a:cs typeface="+mn-cs"/>
              </a:defRPr>
            </a:lvl1pPr>
          </a:lstStyle>
          <a:p>
            <a:pPr marL="0" lvl="0" indent="0">
              <a:spcBef>
                <a:spcPts val="1000"/>
              </a:spcBef>
              <a:buFont typeface="Arial" panose="020B0604020202020204" pitchFamily="34" charset="0"/>
            </a:pPr>
            <a:endParaRPr lang="fr-FR" dirty="0"/>
          </a:p>
        </p:txBody>
      </p:sp>
    </p:spTree>
    <p:extLst>
      <p:ext uri="{BB962C8B-B14F-4D97-AF65-F5344CB8AC3E}">
        <p14:creationId xmlns:p14="http://schemas.microsoft.com/office/powerpoint/2010/main" val="41043647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SOMMAIRE">
    <p:spTree>
      <p:nvGrpSpPr>
        <p:cNvPr id="1" name=""/>
        <p:cNvGrpSpPr/>
        <p:nvPr/>
      </p:nvGrpSpPr>
      <p:grpSpPr>
        <a:xfrm>
          <a:off x="0" y="0"/>
          <a:ext cx="0" cy="0"/>
          <a:chOff x="0" y="0"/>
          <a:chExt cx="0" cy="0"/>
        </a:xfrm>
      </p:grpSpPr>
      <p:sp>
        <p:nvSpPr>
          <p:cNvPr id="15" name="Text Box 18"/>
          <p:cNvSpPr txBox="1">
            <a:spLocks noChangeArrowheads="1"/>
          </p:cNvSpPr>
          <p:nvPr userDrawn="1">
            <p:custDataLst>
              <p:tags r:id="rId1"/>
            </p:custDataLst>
          </p:nvPr>
        </p:nvSpPr>
        <p:spPr bwMode="auto">
          <a:xfrm>
            <a:off x="1402645" y="6585357"/>
            <a:ext cx="2256304" cy="72000"/>
          </a:xfrm>
          <a:prstGeom prst="rect">
            <a:avLst/>
          </a:prstGeom>
          <a:noFill/>
          <a:ln>
            <a:noFill/>
          </a:ln>
          <a:effectLst/>
          <a:extLst/>
        </p:spPr>
        <p:txBody>
          <a:bodyPr lIns="0" tIns="0" rIns="0" bIns="0" anchor="ctr" anchorCtr="1">
            <a:noAutofit/>
          </a:bodyPr>
          <a:lstStyle>
            <a:lvl1pPr defTabSz="912813">
              <a:defRPr sz="1000">
                <a:solidFill>
                  <a:schemeClr val="tx1"/>
                </a:solidFill>
                <a:latin typeface="Arial" panose="020B0604020202020204" pitchFamily="34" charset="0"/>
                <a:ea typeface="MS PGothic" panose="020B0600070205080204" pitchFamily="34" charset="-128"/>
              </a:defRPr>
            </a:lvl1pPr>
            <a:lvl2pPr marL="742950" indent="-285750" defTabSz="912813">
              <a:defRPr sz="1000">
                <a:solidFill>
                  <a:schemeClr val="tx1"/>
                </a:solidFill>
                <a:latin typeface="Arial" panose="020B0604020202020204" pitchFamily="34" charset="0"/>
                <a:ea typeface="MS PGothic" panose="020B0600070205080204" pitchFamily="34" charset="-128"/>
              </a:defRPr>
            </a:lvl2pPr>
            <a:lvl3pPr marL="1143000" indent="-228600" defTabSz="912813">
              <a:defRPr sz="1000">
                <a:solidFill>
                  <a:schemeClr val="tx1"/>
                </a:solidFill>
                <a:latin typeface="Arial" panose="020B0604020202020204" pitchFamily="34" charset="0"/>
                <a:ea typeface="MS PGothic" panose="020B0600070205080204" pitchFamily="34" charset="-128"/>
              </a:defRPr>
            </a:lvl3pPr>
            <a:lvl4pPr marL="1600200" indent="-228600" defTabSz="912813">
              <a:defRPr sz="1000">
                <a:solidFill>
                  <a:schemeClr val="tx1"/>
                </a:solidFill>
                <a:latin typeface="Arial" panose="020B0604020202020204" pitchFamily="34" charset="0"/>
                <a:ea typeface="MS PGothic" panose="020B0600070205080204" pitchFamily="34" charset="-128"/>
              </a:defRPr>
            </a:lvl4pPr>
            <a:lvl5pPr marL="2057400" indent="-228600" defTabSz="912813">
              <a:defRPr sz="1000">
                <a:solidFill>
                  <a:schemeClr val="tx1"/>
                </a:solidFill>
                <a:latin typeface="Arial" panose="020B0604020202020204" pitchFamily="34" charset="0"/>
                <a:ea typeface="MS PGothic" panose="020B0600070205080204" pitchFamily="34" charset="-128"/>
              </a:defRPr>
            </a:lvl5pPr>
            <a:lvl6pPr marL="25146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9pPr>
          </a:lstStyle>
          <a:p>
            <a:pPr algn="ctr">
              <a:spcBef>
                <a:spcPct val="50000"/>
              </a:spcBef>
              <a:defRPr/>
            </a:pPr>
            <a:r>
              <a:rPr lang="fr-FR" sz="800" dirty="0">
                <a:solidFill>
                  <a:schemeClr val="bg2">
                    <a:lumMod val="75000"/>
                  </a:schemeClr>
                </a:solidFill>
                <a:latin typeface="+mj-lt"/>
                <a:ea typeface="Lato" panose="020F0502020204030203" pitchFamily="34" charset="0"/>
                <a:cs typeface="Lato" panose="020F0502020204030203" pitchFamily="34" charset="0"/>
              </a:rPr>
              <a:t>Copyright © 2018 Addventa. All rights reserved.</a:t>
            </a:r>
          </a:p>
        </p:txBody>
      </p:sp>
      <p:sp>
        <p:nvSpPr>
          <p:cNvPr id="13" name="Text Box 18"/>
          <p:cNvSpPr txBox="1">
            <a:spLocks noChangeArrowheads="1"/>
          </p:cNvSpPr>
          <p:nvPr userDrawn="1">
            <p:custDataLst>
              <p:tags r:id="rId2"/>
            </p:custDataLst>
          </p:nvPr>
        </p:nvSpPr>
        <p:spPr bwMode="auto">
          <a:xfrm>
            <a:off x="8051073" y="6585357"/>
            <a:ext cx="768927" cy="72000"/>
          </a:xfrm>
          <a:prstGeom prst="rect">
            <a:avLst/>
          </a:prstGeom>
          <a:noFill/>
          <a:ln>
            <a:noFill/>
          </a:ln>
          <a:effectLst/>
          <a:extLst/>
        </p:spPr>
        <p:txBody>
          <a:bodyPr lIns="0" tIns="0" rIns="0" bIns="0" anchor="ctr" anchorCtr="1"/>
          <a:lstStyle>
            <a:lvl1pPr defTabSz="912813">
              <a:defRPr sz="1000">
                <a:solidFill>
                  <a:schemeClr val="tx1"/>
                </a:solidFill>
                <a:latin typeface="Arial" panose="020B0604020202020204" pitchFamily="34" charset="0"/>
                <a:ea typeface="MS PGothic" panose="020B0600070205080204" pitchFamily="34" charset="-128"/>
              </a:defRPr>
            </a:lvl1pPr>
            <a:lvl2pPr marL="742950" indent="-285750" defTabSz="912813">
              <a:defRPr sz="1000">
                <a:solidFill>
                  <a:schemeClr val="tx1"/>
                </a:solidFill>
                <a:latin typeface="Arial" panose="020B0604020202020204" pitchFamily="34" charset="0"/>
                <a:ea typeface="MS PGothic" panose="020B0600070205080204" pitchFamily="34" charset="-128"/>
              </a:defRPr>
            </a:lvl2pPr>
            <a:lvl3pPr marL="1143000" indent="-228600" defTabSz="912813">
              <a:defRPr sz="1000">
                <a:solidFill>
                  <a:schemeClr val="tx1"/>
                </a:solidFill>
                <a:latin typeface="Arial" panose="020B0604020202020204" pitchFamily="34" charset="0"/>
                <a:ea typeface="MS PGothic" panose="020B0600070205080204" pitchFamily="34" charset="-128"/>
              </a:defRPr>
            </a:lvl3pPr>
            <a:lvl4pPr marL="1600200" indent="-228600" defTabSz="912813">
              <a:defRPr sz="1000">
                <a:solidFill>
                  <a:schemeClr val="tx1"/>
                </a:solidFill>
                <a:latin typeface="Arial" panose="020B0604020202020204" pitchFamily="34" charset="0"/>
                <a:ea typeface="MS PGothic" panose="020B0600070205080204" pitchFamily="34" charset="-128"/>
              </a:defRPr>
            </a:lvl4pPr>
            <a:lvl5pPr marL="2057400" indent="-228600" defTabSz="912813">
              <a:defRPr sz="1000">
                <a:solidFill>
                  <a:schemeClr val="tx1"/>
                </a:solidFill>
                <a:latin typeface="Arial" panose="020B0604020202020204" pitchFamily="34" charset="0"/>
                <a:ea typeface="MS PGothic" panose="020B0600070205080204" pitchFamily="34" charset="-128"/>
              </a:defRPr>
            </a:lvl5pPr>
            <a:lvl6pPr marL="25146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6pPr>
            <a:lvl7pPr marL="29718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7pPr>
            <a:lvl8pPr marL="34290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8pPr>
            <a:lvl9pPr marL="3886200" indent="-228600" defTabSz="912813" eaLnBrk="0" fontAlgn="base" hangingPunct="0">
              <a:spcBef>
                <a:spcPct val="0"/>
              </a:spcBef>
              <a:spcAft>
                <a:spcPct val="0"/>
              </a:spcAft>
              <a:defRPr sz="1000">
                <a:solidFill>
                  <a:schemeClr val="tx1"/>
                </a:solidFill>
                <a:latin typeface="Arial" panose="020B0604020202020204" pitchFamily="34" charset="0"/>
                <a:ea typeface="MS PGothic" panose="020B0600070205080204" pitchFamily="34" charset="-128"/>
              </a:defRPr>
            </a:lvl9pPr>
          </a:lstStyle>
          <a:p>
            <a:pPr algn="r">
              <a:defRPr/>
            </a:pPr>
            <a:r>
              <a:rPr lang="fr-FR" altLang="fr-FR" sz="1000" b="0" dirty="0">
                <a:solidFill>
                  <a:schemeClr val="accent3"/>
                </a:solidFill>
                <a:latin typeface="Lato Medium" panose="020F0502020204030203" pitchFamily="34" charset="0"/>
                <a:ea typeface="Lato Medium" panose="020F0502020204030203" pitchFamily="34" charset="0"/>
                <a:cs typeface="Lato Medium" panose="020F0502020204030203" pitchFamily="34" charset="0"/>
              </a:rPr>
              <a:t>Page  </a:t>
            </a:r>
            <a:fld id="{F0AD2A74-6E16-4A3E-9171-8699D5249510}" type="slidenum">
              <a:rPr lang="fr-FR" altLang="fr-FR" sz="1000" b="0" smtClean="0">
                <a:solidFill>
                  <a:schemeClr val="accent3"/>
                </a:solidFill>
                <a:latin typeface="Lato Medium" panose="020F0502020204030203" pitchFamily="34" charset="0"/>
                <a:ea typeface="Lato Medium" panose="020F0502020204030203" pitchFamily="34" charset="0"/>
                <a:cs typeface="Lato Medium" panose="020F0502020204030203" pitchFamily="34" charset="0"/>
              </a:rPr>
              <a:pPr algn="r">
                <a:defRPr/>
              </a:pPr>
              <a:t>‹N°›</a:t>
            </a:fld>
            <a:endParaRPr lang="fr-FR" altLang="fr-FR" sz="1000" b="0" dirty="0">
              <a:solidFill>
                <a:schemeClr val="accent3"/>
              </a:solidFill>
              <a:latin typeface="Lato Medium" panose="020F0502020204030203" pitchFamily="34" charset="0"/>
              <a:ea typeface="Lato Medium" panose="020F0502020204030203" pitchFamily="34" charset="0"/>
              <a:cs typeface="Lato Medium" panose="020F0502020204030203" pitchFamily="34" charset="0"/>
            </a:endParaRPr>
          </a:p>
        </p:txBody>
      </p:sp>
      <p:grpSp>
        <p:nvGrpSpPr>
          <p:cNvPr id="18" name="Groupe 17"/>
          <p:cNvGrpSpPr>
            <a:grpSpLocks noChangeAspect="1"/>
          </p:cNvGrpSpPr>
          <p:nvPr userDrawn="1"/>
        </p:nvGrpSpPr>
        <p:grpSpPr>
          <a:xfrm>
            <a:off x="160227" y="6482566"/>
            <a:ext cx="850749" cy="290785"/>
            <a:chOff x="1355777" y="1913895"/>
            <a:chExt cx="8995104" cy="3074467"/>
          </a:xfrm>
        </p:grpSpPr>
        <p:sp>
          <p:nvSpPr>
            <p:cNvPr id="19" name="Ellipse 18"/>
            <p:cNvSpPr/>
            <p:nvPr/>
          </p:nvSpPr>
          <p:spPr>
            <a:xfrm>
              <a:off x="1355777" y="1913895"/>
              <a:ext cx="3074467" cy="3074467"/>
            </a:xfrm>
            <a:prstGeom prst="ellipse">
              <a:avLst/>
            </a:prstGeom>
            <a:solidFill>
              <a:schemeClr val="accent3">
                <a:lumMod val="40000"/>
                <a:lumOff val="6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0" name="Ellipse 19"/>
            <p:cNvSpPr/>
            <p:nvPr/>
          </p:nvSpPr>
          <p:spPr>
            <a:xfrm>
              <a:off x="1928932" y="1913895"/>
              <a:ext cx="3074467" cy="3074467"/>
            </a:xfrm>
            <a:prstGeom prst="ellipse">
              <a:avLst/>
            </a:prstGeom>
            <a:solidFill>
              <a:schemeClr val="accent2"/>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1" name="Ellipse 20"/>
            <p:cNvSpPr/>
            <p:nvPr/>
          </p:nvSpPr>
          <p:spPr>
            <a:xfrm>
              <a:off x="2528596" y="1913895"/>
              <a:ext cx="3074467" cy="3074467"/>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5" name="Rectangle 24"/>
            <p:cNvSpPr/>
            <p:nvPr/>
          </p:nvSpPr>
          <p:spPr>
            <a:xfrm>
              <a:off x="1929783" y="3084082"/>
              <a:ext cx="8421098" cy="689824"/>
            </a:xfrm>
            <a:prstGeom prst="rect">
              <a:avLst/>
            </a:prstGeom>
            <a:no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900" b="1" i="0" u="none" strike="noStrike" kern="0" cap="none" spc="0" normalizeH="0" baseline="0" noProof="0" dirty="0">
                  <a:ln>
                    <a:noFill/>
                  </a:ln>
                  <a:solidFill>
                    <a:prstClr val="white"/>
                  </a:solidFill>
                  <a:effectLst/>
                  <a:uLnTx/>
                  <a:uFillTx/>
                  <a:latin typeface="Arial Narrow" panose="020B0606020202030204" pitchFamily="34" charset="0"/>
                  <a:ea typeface="+mn-ea"/>
                  <a:cs typeface="Arial" panose="020B0604020202020204" pitchFamily="34" charset="0"/>
                </a:rPr>
                <a:t>ADD</a:t>
              </a:r>
              <a:r>
                <a:rPr kumimoji="0" lang="fr-FR" sz="900" b="1" i="0" u="none" strike="noStrike" kern="0" cap="none" spc="0" normalizeH="0" baseline="0" noProof="0" dirty="0">
                  <a:ln>
                    <a:noFill/>
                  </a:ln>
                  <a:solidFill>
                    <a:schemeClr val="accent3"/>
                  </a:solidFill>
                  <a:effectLst/>
                  <a:uLnTx/>
                  <a:uFillTx/>
                  <a:latin typeface="Arial Narrow" panose="020B0606020202030204" pitchFamily="34" charset="0"/>
                  <a:ea typeface="+mn-ea"/>
                  <a:cs typeface="Arial" panose="020B0604020202020204" pitchFamily="34" charset="0"/>
                </a:rPr>
                <a:t>VENTA</a:t>
              </a:r>
            </a:p>
          </p:txBody>
        </p:sp>
      </p:grpSp>
      <p:cxnSp>
        <p:nvCxnSpPr>
          <p:cNvPr id="26" name="Connecteur droit 25"/>
          <p:cNvCxnSpPr/>
          <p:nvPr userDrawn="1"/>
        </p:nvCxnSpPr>
        <p:spPr>
          <a:xfrm flipV="1">
            <a:off x="450000" y="763081"/>
            <a:ext cx="8244000" cy="0"/>
          </a:xfrm>
          <a:prstGeom prst="line">
            <a:avLst/>
          </a:prstGeom>
          <a:ln w="9525">
            <a:solidFill>
              <a:schemeClr val="bg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6" name="Espace réservé du texte 5"/>
          <p:cNvSpPr>
            <a:spLocks noGrp="1"/>
          </p:cNvSpPr>
          <p:nvPr>
            <p:ph type="body" sz="quarter" idx="16" hasCustomPrompt="1"/>
          </p:nvPr>
        </p:nvSpPr>
        <p:spPr>
          <a:xfrm>
            <a:off x="450000" y="435912"/>
            <a:ext cx="8244000" cy="288000"/>
          </a:xfrm>
          <a:prstGeom prst="rect">
            <a:avLst/>
          </a:prstGeom>
        </p:spPr>
        <p:txBody>
          <a:bodyPr lIns="0" anchor="ctr" anchorCtr="0"/>
          <a:lstStyle>
            <a:lvl1pPr marL="0" indent="0">
              <a:buNone/>
              <a:defRPr>
                <a:solidFill>
                  <a:schemeClr val="tx1">
                    <a:lumMod val="75000"/>
                  </a:schemeClr>
                </a:solidFill>
              </a:defRPr>
            </a:lvl1pPr>
          </a:lstStyle>
          <a:p>
            <a:pPr lvl="0"/>
            <a:r>
              <a:rPr lang="fr-FR" dirty="0"/>
              <a:t>TITRE</a:t>
            </a:r>
          </a:p>
        </p:txBody>
      </p:sp>
    </p:spTree>
    <p:extLst>
      <p:ext uri="{BB962C8B-B14F-4D97-AF65-F5344CB8AC3E}">
        <p14:creationId xmlns:p14="http://schemas.microsoft.com/office/powerpoint/2010/main" val="26537846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03351049"/>
      </p:ext>
    </p:extLst>
  </p:cSld>
  <p:clrMap bg1="lt1" tx1="dk1" bg2="lt2" tx2="dk2" accent1="accent1" accent2="accent2" accent3="accent3" accent4="accent4" accent5="accent5" accent6="accent6" hlink="hlink" folHlink="folHlink"/>
  <p:sldLayoutIdLst>
    <p:sldLayoutId id="2147483662" r:id="rId1"/>
    <p:sldLayoutId id="2147483675" r:id="rId2"/>
    <p:sldLayoutId id="2147483680" r:id="rId3"/>
    <p:sldLayoutId id="2147483679" r:id="rId4"/>
    <p:sldLayoutId id="2147483682" r:id="rId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e 16"/>
          <p:cNvGrpSpPr>
            <a:grpSpLocks noChangeAspect="1"/>
          </p:cNvGrpSpPr>
          <p:nvPr/>
        </p:nvGrpSpPr>
        <p:grpSpPr>
          <a:xfrm>
            <a:off x="145388" y="234715"/>
            <a:ext cx="3810085" cy="703604"/>
            <a:chOff x="4689495" y="140572"/>
            <a:chExt cx="4221493" cy="779583"/>
          </a:xfrm>
        </p:grpSpPr>
        <p:sp>
          <p:nvSpPr>
            <p:cNvPr id="18" name="Ellipse 17"/>
            <p:cNvSpPr/>
            <p:nvPr/>
          </p:nvSpPr>
          <p:spPr>
            <a:xfrm>
              <a:off x="4689495" y="140572"/>
              <a:ext cx="755990" cy="756000"/>
            </a:xfrm>
            <a:prstGeom prst="ellipse">
              <a:avLst/>
            </a:prstGeom>
            <a:solidFill>
              <a:schemeClr val="tx1">
                <a:lumMod val="40000"/>
                <a:lumOff val="6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19" name="Ellipse 18"/>
            <p:cNvSpPr/>
            <p:nvPr/>
          </p:nvSpPr>
          <p:spPr>
            <a:xfrm>
              <a:off x="4830430" y="140572"/>
              <a:ext cx="755990" cy="756000"/>
            </a:xfrm>
            <a:prstGeom prst="ellipse">
              <a:avLst/>
            </a:prstGeom>
            <a:solidFill>
              <a:schemeClr val="accent3">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0" name="Ellipse 19"/>
            <p:cNvSpPr/>
            <p:nvPr/>
          </p:nvSpPr>
          <p:spPr>
            <a:xfrm>
              <a:off x="4977883" y="140572"/>
              <a:ext cx="755990" cy="756000"/>
            </a:xfrm>
            <a:prstGeom prst="ellipse">
              <a:avLst/>
            </a:prstGeom>
            <a:solidFill>
              <a:schemeClr val="accent3"/>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fr-FR" sz="100" b="0" i="0" u="none" strike="noStrike" kern="0" cap="none" spc="0" normalizeH="0" baseline="0" noProof="0" dirty="0">
                <a:ln>
                  <a:noFill/>
                </a:ln>
                <a:solidFill>
                  <a:srgbClr val="000000">
                    <a:lumMod val="50000"/>
                  </a:srgbClr>
                </a:solidFill>
                <a:effectLst/>
                <a:uLnTx/>
                <a:uFillTx/>
                <a:latin typeface="Calibri"/>
                <a:ea typeface="+mn-ea"/>
                <a:cs typeface="+mn-cs"/>
              </a:endParaRPr>
            </a:p>
          </p:txBody>
        </p:sp>
        <p:sp>
          <p:nvSpPr>
            <p:cNvPr id="21" name="Rectangle 20"/>
            <p:cNvSpPr/>
            <p:nvPr/>
          </p:nvSpPr>
          <p:spPr>
            <a:xfrm>
              <a:off x="4851829" y="428318"/>
              <a:ext cx="2070689" cy="169625"/>
            </a:xfrm>
            <a:prstGeom prst="rect">
              <a:avLst/>
            </a:prstGeom>
            <a:noFill/>
            <a:ln w="12700" cap="flat" cmpd="sng" algn="ctr">
              <a:noFill/>
              <a:prstDash val="solid"/>
              <a:miter lim="800000"/>
            </a:ln>
            <a:effectLst/>
          </p:spPr>
          <p:txBody>
            <a:bodyPr lIns="0" tIns="0" rIns="0" bIns="0"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2200" b="1" i="0" u="none" strike="noStrike" kern="0" cap="none" spc="0" normalizeH="0" baseline="0" noProof="0" dirty="0">
                  <a:ln>
                    <a:noFill/>
                  </a:ln>
                  <a:solidFill>
                    <a:prstClr val="white"/>
                  </a:solidFill>
                  <a:effectLst/>
                  <a:uLnTx/>
                  <a:uFillTx/>
                  <a:latin typeface="Arial Narrow" panose="020B0606020202030204" pitchFamily="34" charset="0"/>
                  <a:ea typeface="+mn-ea"/>
                  <a:cs typeface="Arial" panose="020B0604020202020204" pitchFamily="34" charset="0"/>
                </a:rPr>
                <a:t>ADD</a:t>
              </a:r>
              <a:r>
                <a:rPr kumimoji="0" lang="fr-FR" sz="2200" b="1" i="0" u="none" strike="noStrike" kern="0" cap="none" spc="0" normalizeH="0" baseline="0" noProof="0" dirty="0">
                  <a:ln>
                    <a:noFill/>
                  </a:ln>
                  <a:solidFill>
                    <a:schemeClr val="accent3"/>
                  </a:solidFill>
                  <a:effectLst/>
                  <a:uLnTx/>
                  <a:uFillTx/>
                  <a:latin typeface="Arial Narrow" panose="020B0606020202030204" pitchFamily="34" charset="0"/>
                  <a:ea typeface="+mn-ea"/>
                  <a:cs typeface="Arial" panose="020B0604020202020204" pitchFamily="34" charset="0"/>
                </a:rPr>
                <a:t>VENTA</a:t>
              </a:r>
            </a:p>
          </p:txBody>
        </p:sp>
        <p:sp>
          <p:nvSpPr>
            <p:cNvPr id="22" name="ZoneTexte 21"/>
            <p:cNvSpPr txBox="1"/>
            <p:nvPr/>
          </p:nvSpPr>
          <p:spPr>
            <a:xfrm>
              <a:off x="5672614" y="613244"/>
              <a:ext cx="3238374" cy="306911"/>
            </a:xfrm>
            <a:prstGeom prst="rect">
              <a:avLst/>
            </a:prstGeom>
            <a:noFill/>
          </p:spPr>
          <p:txBody>
            <a:bodyPr wrap="square" rtlCol="0">
              <a:spAutoFit/>
            </a:bodyPr>
            <a:lstStyle/>
            <a:p>
              <a:r>
                <a:rPr lang="fr-FR" sz="1200" dirty="0">
                  <a:solidFill>
                    <a:schemeClr val="accent3"/>
                  </a:solidFill>
                  <a:latin typeface="Arial Narrow" panose="020B0606020202030204" pitchFamily="34" charset="0"/>
                  <a:cs typeface="Arial" panose="020B0604020202020204" pitchFamily="34" charset="0"/>
                </a:rPr>
                <a:t>Artificial Intelligence Business Solutions</a:t>
              </a:r>
            </a:p>
          </p:txBody>
        </p:sp>
      </p:grpSp>
      <p:sp>
        <p:nvSpPr>
          <p:cNvPr id="4" name="Espace réservé du texte 3"/>
          <p:cNvSpPr>
            <a:spLocks noGrp="1"/>
          </p:cNvSpPr>
          <p:nvPr>
            <p:ph type="body" sz="quarter" idx="10"/>
          </p:nvPr>
        </p:nvSpPr>
        <p:spPr/>
        <p:txBody>
          <a:bodyPr/>
          <a:lstStyle/>
          <a:p>
            <a:r>
              <a:rPr lang="fr-FR" dirty="0"/>
              <a:t>I</a:t>
            </a:r>
            <a:r>
              <a:rPr lang="fr-FR" dirty="0">
                <a:latin typeface="+mn-lt"/>
              </a:rPr>
              <a:t>ntelligence artificielle et traitement automatique du langage</a:t>
            </a:r>
          </a:p>
        </p:txBody>
      </p:sp>
      <p:sp>
        <p:nvSpPr>
          <p:cNvPr id="8" name="Espace réservé du texte 7"/>
          <p:cNvSpPr>
            <a:spLocks noGrp="1"/>
          </p:cNvSpPr>
          <p:nvPr>
            <p:ph type="body" sz="quarter" idx="11"/>
          </p:nvPr>
        </p:nvSpPr>
        <p:spPr>
          <a:xfrm>
            <a:off x="557213" y="5146903"/>
            <a:ext cx="6940550" cy="482600"/>
          </a:xfrm>
        </p:spPr>
        <p:txBody>
          <a:bodyPr/>
          <a:lstStyle/>
          <a:p>
            <a:pPr>
              <a:lnSpc>
                <a:spcPts val="2100"/>
              </a:lnSpc>
            </a:pPr>
            <a:r>
              <a:rPr lang="fr-FR" b="1" dirty="0">
                <a:solidFill>
                  <a:schemeClr val="bg2">
                    <a:lumMod val="50000"/>
                  </a:schemeClr>
                </a:solidFill>
              </a:rPr>
              <a:t>Retour d’expérience de projets de mise en œuvre d’agents cognitifs</a:t>
            </a:r>
            <a:endParaRPr lang="fr-FR" b="1" dirty="0">
              <a:solidFill>
                <a:schemeClr val="accent3"/>
              </a:solidFill>
              <a:latin typeface="Arial Narrow" panose="020B0606020202030204" pitchFamily="34" charset="0"/>
            </a:endParaRPr>
          </a:p>
        </p:txBody>
      </p:sp>
      <p:sp>
        <p:nvSpPr>
          <p:cNvPr id="5" name="Espace réservé du texte 4">
            <a:extLst>
              <a:ext uri="{FF2B5EF4-FFF2-40B4-BE49-F238E27FC236}">
                <a16:creationId xmlns:a16="http://schemas.microsoft.com/office/drawing/2014/main" id="{0E30BF4C-4CCB-457F-A5CD-A8F9755E697E}"/>
              </a:ext>
            </a:extLst>
          </p:cNvPr>
          <p:cNvSpPr>
            <a:spLocks noGrp="1"/>
          </p:cNvSpPr>
          <p:nvPr>
            <p:ph type="body" sz="quarter" idx="13"/>
          </p:nvPr>
        </p:nvSpPr>
        <p:spPr/>
        <p:txBody>
          <a:bodyPr/>
          <a:lstStyle/>
          <a:p>
            <a:endParaRPr lang="fr-FR"/>
          </a:p>
        </p:txBody>
      </p:sp>
      <p:sp>
        <p:nvSpPr>
          <p:cNvPr id="14" name="Espace réservé du texte 1">
            <a:extLst>
              <a:ext uri="{FF2B5EF4-FFF2-40B4-BE49-F238E27FC236}">
                <a16:creationId xmlns:a16="http://schemas.microsoft.com/office/drawing/2014/main" id="{11ACB8BB-CEF6-442A-8732-752947517D5C}"/>
              </a:ext>
            </a:extLst>
          </p:cNvPr>
          <p:cNvSpPr txBox="1">
            <a:spLocks/>
          </p:cNvSpPr>
          <p:nvPr/>
        </p:nvSpPr>
        <p:spPr>
          <a:xfrm>
            <a:off x="7497763" y="6156647"/>
            <a:ext cx="1354262" cy="314285"/>
          </a:xfrm>
          <a:prstGeom prst="rect">
            <a:avLst/>
          </a:prstGeom>
        </p:spPr>
        <p:txBody>
          <a:bodyPr anchor="ctr"/>
          <a:lstStyle>
            <a:lvl1pPr marL="0" indent="0" algn="l" defTabSz="914400" rtl="0" eaLnBrk="1" latinLnBrk="0" hangingPunct="1">
              <a:lnSpc>
                <a:spcPct val="90000"/>
              </a:lnSpc>
              <a:spcBef>
                <a:spcPts val="1000"/>
              </a:spcBef>
              <a:buFont typeface="Arial" panose="020B0604020202020204" pitchFamily="34" charset="0"/>
              <a:buNone/>
              <a:defRPr sz="1100" kern="1200">
                <a:solidFill>
                  <a:schemeClr val="tx2">
                    <a:lumMod val="50000"/>
                  </a:schemeClr>
                </a:solidFill>
                <a:latin typeface="+mj-lt"/>
                <a:ea typeface="Lato Medium" panose="020F0502020204030203" pitchFamily="34" charset="0"/>
                <a:cs typeface="Lato Medium" panose="020F0502020204030203"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600" kern="1200">
                <a:solidFill>
                  <a:schemeClr val="tx1"/>
                </a:solidFill>
                <a:latin typeface="Lato Medium" panose="020F0502020204030203" pitchFamily="34" charset="0"/>
                <a:ea typeface="Lato Medium" panose="020F0502020204030203" pitchFamily="34" charset="0"/>
                <a:cs typeface="Lato Medium" panose="020F0502020204030203" pitchFamily="34" charset="0"/>
              </a:defRPr>
            </a:lvl2pPr>
            <a:lvl3pPr marL="9144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Lato Medium" panose="020F0502020204030203" pitchFamily="34" charset="0"/>
                <a:ea typeface="Lato Medium" panose="020F0502020204030203" pitchFamily="34" charset="0"/>
                <a:cs typeface="Lato Medium" panose="020F0502020204030203" pitchFamily="34" charset="0"/>
              </a:defRPr>
            </a:lvl3pPr>
            <a:lvl4pPr marL="13716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Lato Medium" panose="020F0502020204030203" pitchFamily="34" charset="0"/>
                <a:ea typeface="Lato Medium" panose="020F0502020204030203" pitchFamily="34" charset="0"/>
                <a:cs typeface="Lato Medium" panose="020F0502020204030203" pitchFamily="34" charset="0"/>
              </a:defRPr>
            </a:lvl4pPr>
            <a:lvl5pPr marL="18288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Lato Medium" panose="020F0502020204030203" pitchFamily="34" charset="0"/>
                <a:ea typeface="Lato Medium" panose="020F0502020204030203" pitchFamily="34" charset="0"/>
                <a:cs typeface="Lato Medium" panose="020F0502020204030203"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lnSpc>
                <a:spcPts val="700"/>
              </a:lnSpc>
            </a:pPr>
            <a:r>
              <a:rPr lang="fr-FR" dirty="0">
                <a:solidFill>
                  <a:schemeClr val="accent3"/>
                </a:solidFill>
              </a:rPr>
              <a:t>08/02/2018</a:t>
            </a:r>
          </a:p>
        </p:txBody>
      </p:sp>
      <p:sp>
        <p:nvSpPr>
          <p:cNvPr id="7" name="Espace réservé du texte 6">
            <a:extLst>
              <a:ext uri="{FF2B5EF4-FFF2-40B4-BE49-F238E27FC236}">
                <a16:creationId xmlns:a16="http://schemas.microsoft.com/office/drawing/2014/main" id="{ABFEC0AC-92AB-4981-9D65-C34A55B89C3A}"/>
              </a:ext>
            </a:extLst>
          </p:cNvPr>
          <p:cNvSpPr>
            <a:spLocks noGrp="1"/>
          </p:cNvSpPr>
          <p:nvPr>
            <p:ph type="body" sz="quarter" idx="12"/>
          </p:nvPr>
        </p:nvSpPr>
        <p:spPr/>
        <p:txBody>
          <a:bodyPr/>
          <a:lstStyle/>
          <a:p>
            <a:endParaRPr lang="fr-FR"/>
          </a:p>
        </p:txBody>
      </p:sp>
    </p:spTree>
    <p:extLst>
      <p:ext uri="{BB962C8B-B14F-4D97-AF65-F5344CB8AC3E}">
        <p14:creationId xmlns:p14="http://schemas.microsoft.com/office/powerpoint/2010/main" val="3689276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lIns="0" tIns="36000" rIns="0" bIns="0" anchor="t"/>
          <a:lstStyle/>
          <a:p>
            <a:r>
              <a:rPr lang="fr-FR" sz="2000" dirty="0"/>
              <a:t>5. Paramétrage : tables de calcul</a:t>
            </a:r>
          </a:p>
        </p:txBody>
      </p:sp>
      <p:sp>
        <p:nvSpPr>
          <p:cNvPr id="7" name="Titre 6"/>
          <p:cNvSpPr>
            <a:spLocks noGrp="1"/>
          </p:cNvSpPr>
          <p:nvPr>
            <p:ph type="title"/>
          </p:nvPr>
        </p:nvSpPr>
        <p:spPr/>
        <p:txBody>
          <a:bodyPr/>
          <a:lstStyle/>
          <a:p>
            <a:r>
              <a:rPr lang="fr-FR" b="1" dirty="0"/>
              <a:t>1. PRÉSENTATION DU CAS «TRAITEMENT DES DEMANDES DES CONTRIBUABLES»</a:t>
            </a:r>
            <a:br>
              <a:rPr lang="it-IT" dirty="0"/>
            </a:br>
            <a:endParaRPr lang="fr-FR" dirty="0"/>
          </a:p>
        </p:txBody>
      </p:sp>
      <p:pic>
        <p:nvPicPr>
          <p:cNvPr id="11" name="Image 10">
            <a:extLst>
              <a:ext uri="{FF2B5EF4-FFF2-40B4-BE49-F238E27FC236}">
                <a16:creationId xmlns:a16="http://schemas.microsoft.com/office/drawing/2014/main" id="{1C3526EA-5DC7-4F21-819B-3C435C437C56}"/>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77041" y="1331904"/>
            <a:ext cx="7589918" cy="4098556"/>
          </a:xfrm>
          <a:prstGeom prst="rect">
            <a:avLst/>
          </a:prstGeom>
          <a:ln>
            <a:solidFill>
              <a:schemeClr val="tx2">
                <a:lumMod val="60000"/>
                <a:lumOff val="40000"/>
              </a:schemeClr>
            </a:solidFill>
          </a:ln>
        </p:spPr>
      </p:pic>
    </p:spTree>
    <p:extLst>
      <p:ext uri="{BB962C8B-B14F-4D97-AF65-F5344CB8AC3E}">
        <p14:creationId xmlns:p14="http://schemas.microsoft.com/office/powerpoint/2010/main" val="1076649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anchor="t"/>
          <a:lstStyle/>
          <a:p>
            <a:r>
              <a:rPr lang="fr-FR" sz="2000" dirty="0"/>
              <a:t>5. Paramétrage : tests unitaires</a:t>
            </a:r>
          </a:p>
        </p:txBody>
      </p:sp>
      <p:sp>
        <p:nvSpPr>
          <p:cNvPr id="7" name="Titre 6"/>
          <p:cNvSpPr>
            <a:spLocks noGrp="1"/>
          </p:cNvSpPr>
          <p:nvPr>
            <p:ph type="title"/>
          </p:nvPr>
        </p:nvSpPr>
        <p:spPr/>
        <p:txBody>
          <a:bodyPr/>
          <a:lstStyle/>
          <a:p>
            <a:r>
              <a:rPr lang="fr-FR" b="1" dirty="0"/>
              <a:t>1. PRÉSENTATION DU CAS «TRAITEMENT DES DEMANDES DES CONTRIBUABLES»</a:t>
            </a:r>
            <a:endParaRPr lang="fr-FR" dirty="0"/>
          </a:p>
        </p:txBody>
      </p:sp>
      <p:pic>
        <p:nvPicPr>
          <p:cNvPr id="13" name="Image 12">
            <a:extLst>
              <a:ext uri="{FF2B5EF4-FFF2-40B4-BE49-F238E27FC236}">
                <a16:creationId xmlns:a16="http://schemas.microsoft.com/office/drawing/2014/main" id="{7ECEB4F0-F5D2-495E-A636-E2EC981D3A5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61846" y="1242876"/>
            <a:ext cx="8420307" cy="2684203"/>
          </a:xfrm>
          <a:prstGeom prst="rect">
            <a:avLst/>
          </a:prstGeom>
          <a:ln>
            <a:solidFill>
              <a:schemeClr val="tx2">
                <a:lumMod val="60000"/>
                <a:lumOff val="40000"/>
              </a:schemeClr>
            </a:solidFill>
          </a:ln>
        </p:spPr>
      </p:pic>
    </p:spTree>
    <p:extLst>
      <p:ext uri="{BB962C8B-B14F-4D97-AF65-F5344CB8AC3E}">
        <p14:creationId xmlns:p14="http://schemas.microsoft.com/office/powerpoint/2010/main" val="27056361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lIns="0" tIns="36000" rIns="0" bIns="0" anchor="t"/>
          <a:lstStyle/>
          <a:p>
            <a:r>
              <a:rPr lang="fr-FR" sz="2000" dirty="0"/>
              <a:t>6. Retour d'expérience</a:t>
            </a:r>
          </a:p>
        </p:txBody>
      </p:sp>
      <p:sp>
        <p:nvSpPr>
          <p:cNvPr id="7" name="Titre 6"/>
          <p:cNvSpPr>
            <a:spLocks noGrp="1"/>
          </p:cNvSpPr>
          <p:nvPr>
            <p:ph type="title"/>
          </p:nvPr>
        </p:nvSpPr>
        <p:spPr/>
        <p:txBody>
          <a:bodyPr/>
          <a:lstStyle/>
          <a:p>
            <a:r>
              <a:rPr lang="it-IT" b="1" dirty="0"/>
              <a:t>1. PRÉSENTATION DU CAS «TRAITEMENT DES DEMANDES DES CONTRIBUABLES»</a:t>
            </a:r>
            <a:br>
              <a:rPr lang="it-IT" dirty="0"/>
            </a:br>
            <a:endParaRPr lang="fr-FR" dirty="0"/>
          </a:p>
        </p:txBody>
      </p:sp>
      <p:graphicFrame>
        <p:nvGraphicFramePr>
          <p:cNvPr id="4" name="Tableau 3">
            <a:extLst>
              <a:ext uri="{FF2B5EF4-FFF2-40B4-BE49-F238E27FC236}">
                <a16:creationId xmlns:a16="http://schemas.microsoft.com/office/drawing/2014/main" id="{3D5BDFAD-3466-4867-A778-B9B3C219A3E6}"/>
              </a:ext>
            </a:extLst>
          </p:cNvPr>
          <p:cNvGraphicFramePr>
            <a:graphicFrameLocks noGrp="1"/>
          </p:cNvGraphicFramePr>
          <p:nvPr>
            <p:extLst>
              <p:ext uri="{D42A27DB-BD31-4B8C-83A1-F6EECF244321}">
                <p14:modId xmlns:p14="http://schemas.microsoft.com/office/powerpoint/2010/main" val="110796999"/>
              </p:ext>
            </p:extLst>
          </p:nvPr>
        </p:nvGraphicFramePr>
        <p:xfrm>
          <a:off x="289227" y="856203"/>
          <a:ext cx="8623662" cy="5842000"/>
        </p:xfrm>
        <a:graphic>
          <a:graphicData uri="http://schemas.openxmlformats.org/drawingml/2006/table">
            <a:tbl>
              <a:tblPr firstRow="1" bandRow="1">
                <a:tableStyleId>{F5AB1C69-6EDB-4FF4-983F-18BD219EF322}</a:tableStyleId>
              </a:tblPr>
              <a:tblGrid>
                <a:gridCol w="2386009">
                  <a:extLst>
                    <a:ext uri="{9D8B030D-6E8A-4147-A177-3AD203B41FA5}">
                      <a16:colId xmlns:a16="http://schemas.microsoft.com/office/drawing/2014/main" val="2990187274"/>
                    </a:ext>
                  </a:extLst>
                </a:gridCol>
                <a:gridCol w="1025112">
                  <a:extLst>
                    <a:ext uri="{9D8B030D-6E8A-4147-A177-3AD203B41FA5}">
                      <a16:colId xmlns:a16="http://schemas.microsoft.com/office/drawing/2014/main" val="630807933"/>
                    </a:ext>
                  </a:extLst>
                </a:gridCol>
                <a:gridCol w="5212541">
                  <a:extLst>
                    <a:ext uri="{9D8B030D-6E8A-4147-A177-3AD203B41FA5}">
                      <a16:colId xmlns:a16="http://schemas.microsoft.com/office/drawing/2014/main" val="1837185734"/>
                    </a:ext>
                  </a:extLst>
                </a:gridCol>
              </a:tblGrid>
              <a:tr h="370840">
                <a:tc gridSpan="2">
                  <a:txBody>
                    <a:bodyPr/>
                    <a:lstStyle/>
                    <a:p>
                      <a:pPr algn="ctr"/>
                      <a:r>
                        <a:rPr lang="fr-FR" dirty="0"/>
                        <a:t>Caractéristiques</a:t>
                      </a:r>
                    </a:p>
                  </a:txBody>
                  <a:tcPr/>
                </a:tc>
                <a:tc hMerge="1">
                  <a:txBody>
                    <a:bodyPr/>
                    <a:lstStyle/>
                    <a:p>
                      <a:endParaRPr lang="fr-FR" dirty="0"/>
                    </a:p>
                  </a:txBody>
                  <a:tcPr/>
                </a:tc>
                <a:tc>
                  <a:txBody>
                    <a:bodyPr/>
                    <a:lstStyle/>
                    <a:p>
                      <a:pPr algn="ctr"/>
                      <a:r>
                        <a:rPr lang="fr-FR" dirty="0"/>
                        <a:t>Commentaires</a:t>
                      </a:r>
                    </a:p>
                  </a:txBody>
                  <a:tcPr/>
                </a:tc>
                <a:extLst>
                  <a:ext uri="{0D108BD9-81ED-4DB2-BD59-A6C34878D82A}">
                    <a16:rowId xmlns:a16="http://schemas.microsoft.com/office/drawing/2014/main" val="3310097144"/>
                  </a:ext>
                </a:extLst>
              </a:tr>
              <a:tr h="370840">
                <a:tc>
                  <a:txBody>
                    <a:bodyPr/>
                    <a:lstStyle/>
                    <a:p>
                      <a:r>
                        <a:rPr lang="fr-FR" sz="1600" dirty="0">
                          <a:solidFill>
                            <a:schemeClr val="tx2">
                              <a:lumMod val="50000"/>
                            </a:schemeClr>
                          </a:solidFill>
                        </a:rPr>
                        <a:t>Installation on-</a:t>
                      </a:r>
                      <a:r>
                        <a:rPr lang="fr-FR" sz="1600" dirty="0" err="1">
                          <a:solidFill>
                            <a:schemeClr val="tx2">
                              <a:lumMod val="50000"/>
                            </a:schemeClr>
                          </a:solidFill>
                        </a:rPr>
                        <a:t>premise</a:t>
                      </a:r>
                      <a:endParaRPr lang="fr-FR" sz="1600" dirty="0">
                        <a:solidFill>
                          <a:schemeClr val="tx2">
                            <a:lumMod val="50000"/>
                          </a:schemeClr>
                        </a:solidFill>
                      </a:endParaRPr>
                    </a:p>
                  </a:txBody>
                  <a:tcPr anchor="ctr"/>
                </a:tc>
                <a:tc>
                  <a:txBody>
                    <a:bodyPr/>
                    <a:lstStyle/>
                    <a:p>
                      <a:pPr marL="285750" indent="-285750" algn="ctr">
                        <a:buClr>
                          <a:schemeClr val="tx2">
                            <a:lumMod val="50000"/>
                          </a:schemeClr>
                        </a:buClr>
                        <a:buFont typeface="Wingdings" panose="05000000000000000000" pitchFamily="2" charset="2"/>
                        <a:buChar char="ü"/>
                      </a:pPr>
                      <a:r>
                        <a:rPr lang="fr-FR" dirty="0">
                          <a:solidFill>
                            <a:schemeClr val="tx2">
                              <a:lumMod val="50000"/>
                            </a:schemeClr>
                          </a:solidFill>
                        </a:rPr>
                        <a:t> </a:t>
                      </a:r>
                    </a:p>
                  </a:txBody>
                  <a:tcPr anchor="ctr"/>
                </a:tc>
                <a:tc>
                  <a:txBody>
                    <a:bodyPr/>
                    <a:lstStyle/>
                    <a:p>
                      <a:r>
                        <a:rPr lang="fr-FR" sz="1600" dirty="0">
                          <a:solidFill>
                            <a:schemeClr val="tx2">
                              <a:lumMod val="50000"/>
                            </a:schemeClr>
                          </a:solidFill>
                        </a:rPr>
                        <a:t>Facilité d’installation</a:t>
                      </a:r>
                    </a:p>
                  </a:txBody>
                  <a:tcPr/>
                </a:tc>
                <a:extLst>
                  <a:ext uri="{0D108BD9-81ED-4DB2-BD59-A6C34878D82A}">
                    <a16:rowId xmlns:a16="http://schemas.microsoft.com/office/drawing/2014/main" val="335571817"/>
                  </a:ext>
                </a:extLst>
              </a:tr>
              <a:tr h="370840">
                <a:tc>
                  <a:txBody>
                    <a:bodyPr/>
                    <a:lstStyle/>
                    <a:p>
                      <a:r>
                        <a:rPr lang="fr-FR" sz="1600" dirty="0">
                          <a:solidFill>
                            <a:schemeClr val="tx2">
                              <a:lumMod val="50000"/>
                            </a:schemeClr>
                          </a:solidFill>
                        </a:rPr>
                        <a:t>Performance </a:t>
                      </a:r>
                    </a:p>
                  </a:txBody>
                  <a:tcPr anchor="ctr"/>
                </a:tc>
                <a:tc>
                  <a:txBody>
                    <a:bodyPr/>
                    <a:lstStyle/>
                    <a:p>
                      <a:pPr marL="285750" indent="-285750" algn="ctr">
                        <a:buFont typeface="Wingdings" panose="05000000000000000000" pitchFamily="2" charset="2"/>
                        <a:buChar char="ü"/>
                      </a:pPr>
                      <a:r>
                        <a:rPr lang="fr-FR" dirty="0">
                          <a:solidFill>
                            <a:schemeClr val="tx2">
                              <a:lumMod val="50000"/>
                            </a:schemeClr>
                          </a:solidFill>
                        </a:rPr>
                        <a:t> </a:t>
                      </a:r>
                    </a:p>
                  </a:txBody>
                  <a:tcPr anchor="ctr"/>
                </a:tc>
                <a:tc>
                  <a:txBody>
                    <a:bodyPr/>
                    <a:lstStyle/>
                    <a:p>
                      <a:r>
                        <a:rPr lang="fr-FR" sz="1600" dirty="0">
                          <a:solidFill>
                            <a:schemeClr val="tx2">
                              <a:lumMod val="50000"/>
                            </a:schemeClr>
                          </a:solidFill>
                        </a:rPr>
                        <a:t>10 000 conversations simultanées sur un serveur</a:t>
                      </a:r>
                    </a:p>
                  </a:txBody>
                  <a:tcPr/>
                </a:tc>
                <a:extLst>
                  <a:ext uri="{0D108BD9-81ED-4DB2-BD59-A6C34878D82A}">
                    <a16:rowId xmlns:a16="http://schemas.microsoft.com/office/drawing/2014/main" val="3876227200"/>
                  </a:ext>
                </a:extLst>
              </a:tr>
              <a:tr h="370840">
                <a:tc>
                  <a:txBody>
                    <a:bodyPr/>
                    <a:lstStyle/>
                    <a:p>
                      <a:r>
                        <a:rPr lang="fr-FR" sz="1600" dirty="0">
                          <a:solidFill>
                            <a:schemeClr val="tx2">
                              <a:lumMod val="50000"/>
                            </a:schemeClr>
                          </a:solidFill>
                        </a:rPr>
                        <a:t>Gestion d’un grand volume de règles</a:t>
                      </a:r>
                    </a:p>
                  </a:txBody>
                  <a:tcPr anchor="ctr"/>
                </a:tc>
                <a:tc>
                  <a:txBody>
                    <a:bodyPr/>
                    <a:lstStyle/>
                    <a:p>
                      <a:pPr algn="ct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Permet de réaliser des bots sophistiqués avec un nombre élevé de règles : 15 000</a:t>
                      </a:r>
                    </a:p>
                  </a:txBody>
                  <a:tcPr/>
                </a:tc>
                <a:extLst>
                  <a:ext uri="{0D108BD9-81ED-4DB2-BD59-A6C34878D82A}">
                    <a16:rowId xmlns:a16="http://schemas.microsoft.com/office/drawing/2014/main" val="3441080640"/>
                  </a:ext>
                </a:extLst>
              </a:tr>
              <a:tr h="370840">
                <a:tc>
                  <a:txBody>
                    <a:bodyPr/>
                    <a:lstStyle/>
                    <a:p>
                      <a:r>
                        <a:rPr lang="fr-FR" sz="1600" dirty="0">
                          <a:solidFill>
                            <a:schemeClr val="tx2">
                              <a:lumMod val="50000"/>
                            </a:schemeClr>
                          </a:solidFill>
                        </a:rPr>
                        <a:t>Moteur NLU</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Moteur de Natural </a:t>
                      </a:r>
                      <a:r>
                        <a:rPr lang="fr-FR" sz="1600" dirty="0" err="1">
                          <a:solidFill>
                            <a:schemeClr val="tx2">
                              <a:lumMod val="50000"/>
                            </a:schemeClr>
                          </a:solidFill>
                        </a:rPr>
                        <a:t>Language</a:t>
                      </a:r>
                      <a:r>
                        <a:rPr lang="fr-FR" sz="1600" dirty="0">
                          <a:solidFill>
                            <a:schemeClr val="tx2">
                              <a:lumMod val="50000"/>
                            </a:schemeClr>
                          </a:solidFill>
                        </a:rPr>
                        <a:t> </a:t>
                      </a:r>
                      <a:r>
                        <a:rPr lang="fr-FR" sz="1600" dirty="0" err="1">
                          <a:solidFill>
                            <a:schemeClr val="tx2">
                              <a:lumMod val="50000"/>
                            </a:schemeClr>
                          </a:solidFill>
                        </a:rPr>
                        <a:t>Understanding</a:t>
                      </a:r>
                      <a:r>
                        <a:rPr lang="fr-FR" sz="1600" dirty="0">
                          <a:solidFill>
                            <a:schemeClr val="tx2">
                              <a:lumMod val="50000"/>
                            </a:schemeClr>
                          </a:solidFill>
                        </a:rPr>
                        <a:t> (NLU) intégré. Correction orthographique. Ontologies métier.</a:t>
                      </a:r>
                    </a:p>
                  </a:txBody>
                  <a:tcPr/>
                </a:tc>
                <a:extLst>
                  <a:ext uri="{0D108BD9-81ED-4DB2-BD59-A6C34878D82A}">
                    <a16:rowId xmlns:a16="http://schemas.microsoft.com/office/drawing/2014/main" val="4096858605"/>
                  </a:ext>
                </a:extLst>
              </a:tr>
              <a:tr h="370840">
                <a:tc>
                  <a:txBody>
                    <a:bodyPr/>
                    <a:lstStyle/>
                    <a:p>
                      <a:r>
                        <a:rPr lang="fr-FR" sz="1600" dirty="0">
                          <a:solidFill>
                            <a:schemeClr val="tx2">
                              <a:lumMod val="50000"/>
                            </a:schemeClr>
                          </a:solidFill>
                        </a:rPr>
                        <a:t>Extensibilité</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Langage propriétaire intégré. Appels à Web Services en cours d’exécution.</a:t>
                      </a:r>
                    </a:p>
                  </a:txBody>
                  <a:tcPr/>
                </a:tc>
                <a:extLst>
                  <a:ext uri="{0D108BD9-81ED-4DB2-BD59-A6C34878D82A}">
                    <a16:rowId xmlns:a16="http://schemas.microsoft.com/office/drawing/2014/main" val="1422785403"/>
                  </a:ext>
                </a:extLst>
              </a:tr>
              <a:tr h="370840">
                <a:tc>
                  <a:txBody>
                    <a:bodyPr/>
                    <a:lstStyle/>
                    <a:p>
                      <a:r>
                        <a:rPr lang="fr-FR" sz="1600" dirty="0" err="1">
                          <a:solidFill>
                            <a:schemeClr val="tx2">
                              <a:lumMod val="50000"/>
                            </a:schemeClr>
                          </a:solidFill>
                        </a:rPr>
                        <a:t>Versionning</a:t>
                      </a:r>
                      <a:r>
                        <a:rPr lang="fr-FR" sz="1600" dirty="0">
                          <a:solidFill>
                            <a:schemeClr val="tx2">
                              <a:lumMod val="50000"/>
                            </a:schemeClr>
                          </a:solidFill>
                        </a:rPr>
                        <a:t> - </a:t>
                      </a:r>
                      <a:r>
                        <a:rPr lang="fr-FR" sz="1600" dirty="0" err="1">
                          <a:solidFill>
                            <a:schemeClr val="tx2">
                              <a:lumMod val="50000"/>
                            </a:schemeClr>
                          </a:solidFill>
                        </a:rPr>
                        <a:t>Testing</a:t>
                      </a:r>
                      <a:endParaRPr lang="fr-FR" sz="1600" dirty="0">
                        <a:solidFill>
                          <a:schemeClr val="tx2">
                            <a:lumMod val="50000"/>
                          </a:schemeClr>
                        </a:solidFill>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Gestion des versions. Intégration continue. Non régression.</a:t>
                      </a:r>
                    </a:p>
                  </a:txBody>
                  <a:tcPr/>
                </a:tc>
                <a:extLst>
                  <a:ext uri="{0D108BD9-81ED-4DB2-BD59-A6C34878D82A}">
                    <a16:rowId xmlns:a16="http://schemas.microsoft.com/office/drawing/2014/main" val="1120877716"/>
                  </a:ext>
                </a:extLst>
              </a:tr>
              <a:tr h="370840">
                <a:tc>
                  <a:txBody>
                    <a:bodyPr/>
                    <a:lstStyle/>
                    <a:p>
                      <a:r>
                        <a:rPr lang="fr-FR" sz="1600" dirty="0">
                          <a:solidFill>
                            <a:schemeClr val="tx2">
                              <a:lumMod val="50000"/>
                            </a:schemeClr>
                          </a:solidFill>
                        </a:rPr>
                        <a:t>Documentation - Support</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p>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Bonne documentation.</a:t>
                      </a:r>
                    </a:p>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Nécessite un support tiers.</a:t>
                      </a:r>
                    </a:p>
                  </a:txBody>
                  <a:tcPr/>
                </a:tc>
                <a:extLst>
                  <a:ext uri="{0D108BD9-81ED-4DB2-BD59-A6C34878D82A}">
                    <a16:rowId xmlns:a16="http://schemas.microsoft.com/office/drawing/2014/main" val="3339695696"/>
                  </a:ext>
                </a:extLst>
              </a:tr>
              <a:tr h="370840">
                <a:tc>
                  <a:txBody>
                    <a:bodyPr/>
                    <a:lstStyle/>
                    <a:p>
                      <a:r>
                        <a:rPr lang="fr-FR" sz="1600" dirty="0">
                          <a:solidFill>
                            <a:schemeClr val="tx2">
                              <a:lumMod val="50000"/>
                            </a:schemeClr>
                          </a:solidFill>
                        </a:rPr>
                        <a:t>IHM de développement</a:t>
                      </a:r>
                    </a:p>
                  </a:txBody>
                  <a:tcPr anchor="ctr"/>
                </a:tc>
                <a:tc>
                  <a:txBody>
                    <a:bodyPr/>
                    <a:lstStyle/>
                    <a:p>
                      <a:pPr algn="ct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Pas d'IHM de gestion des règles. N'est pas adapté à un utilisateur métier. </a:t>
                      </a:r>
                    </a:p>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Nécessite une montée en compétences.</a:t>
                      </a:r>
                    </a:p>
                  </a:txBody>
                  <a:tcPr/>
                </a:tc>
                <a:extLst>
                  <a:ext uri="{0D108BD9-81ED-4DB2-BD59-A6C34878D82A}">
                    <a16:rowId xmlns:a16="http://schemas.microsoft.com/office/drawing/2014/main" val="605675303"/>
                  </a:ext>
                </a:extLst>
              </a:tr>
              <a:tr h="370840">
                <a:tc>
                  <a:txBody>
                    <a:bodyPr/>
                    <a:lstStyle/>
                    <a:p>
                      <a:r>
                        <a:rPr lang="fr-FR" sz="1600" dirty="0">
                          <a:solidFill>
                            <a:schemeClr val="tx2">
                              <a:lumMod val="50000"/>
                            </a:schemeClr>
                          </a:solidFill>
                        </a:rPr>
                        <a:t>Apprentissage</a:t>
                      </a: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Basé sur des patterns (puissants), mais pas d'apprentissage.</a:t>
                      </a:r>
                    </a:p>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Possibilité d’appeler un moteur d’apprentissage externe.</a:t>
                      </a:r>
                    </a:p>
                  </a:txBody>
                  <a:tcPr/>
                </a:tc>
                <a:extLst>
                  <a:ext uri="{0D108BD9-81ED-4DB2-BD59-A6C34878D82A}">
                    <a16:rowId xmlns:a16="http://schemas.microsoft.com/office/drawing/2014/main" val="2495725240"/>
                  </a:ext>
                </a:extLst>
              </a:tr>
              <a:tr h="370840">
                <a:tc>
                  <a:txBody>
                    <a:bodyPr/>
                    <a:lstStyle/>
                    <a:p>
                      <a:r>
                        <a:rPr lang="fr-FR" sz="1600" dirty="0" err="1">
                          <a:solidFill>
                            <a:schemeClr val="tx2">
                              <a:lumMod val="50000"/>
                            </a:schemeClr>
                          </a:solidFill>
                        </a:rPr>
                        <a:t>Reporting</a:t>
                      </a:r>
                      <a:r>
                        <a:rPr lang="fr-FR" sz="1600" baseline="0" dirty="0">
                          <a:solidFill>
                            <a:schemeClr val="tx2">
                              <a:lumMod val="50000"/>
                            </a:schemeClr>
                          </a:solidFill>
                        </a:rPr>
                        <a:t> – suivi d’utilisation</a:t>
                      </a:r>
                      <a:endParaRPr lang="fr-FR" sz="1600" dirty="0">
                        <a:solidFill>
                          <a:schemeClr val="tx2">
                            <a:lumMod val="50000"/>
                          </a:schemeClr>
                        </a:solidFill>
                      </a:endParaRPr>
                    </a:p>
                  </a:txBody>
                  <a:tcPr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Produit des logs, mais pas de </a:t>
                      </a:r>
                      <a:r>
                        <a:rPr lang="fr-FR" sz="1600" dirty="0" err="1">
                          <a:solidFill>
                            <a:schemeClr val="tx2">
                              <a:lumMod val="50000"/>
                            </a:schemeClr>
                          </a:solidFill>
                        </a:rPr>
                        <a:t>stats</a:t>
                      </a:r>
                      <a:r>
                        <a:rPr lang="fr-FR" sz="1600" dirty="0">
                          <a:solidFill>
                            <a:schemeClr val="tx2">
                              <a:lumMod val="50000"/>
                            </a:schemeClr>
                          </a:solidFill>
                        </a:rPr>
                        <a:t> intégrées.</a:t>
                      </a:r>
                    </a:p>
                  </a:txBody>
                  <a:tcPr/>
                </a:tc>
                <a:extLst>
                  <a:ext uri="{0D108BD9-81ED-4DB2-BD59-A6C34878D82A}">
                    <a16:rowId xmlns:a16="http://schemas.microsoft.com/office/drawing/2014/main" val="1283202773"/>
                  </a:ext>
                </a:extLst>
              </a:tr>
            </a:tbl>
          </a:graphicData>
        </a:graphic>
      </p:graphicFrame>
    </p:spTree>
    <p:extLst>
      <p:ext uri="{BB962C8B-B14F-4D97-AF65-F5344CB8AC3E}">
        <p14:creationId xmlns:p14="http://schemas.microsoft.com/office/powerpoint/2010/main" val="19836858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à coins arrondis 15">
            <a:extLst>
              <a:ext uri="{FF2B5EF4-FFF2-40B4-BE49-F238E27FC236}">
                <a16:creationId xmlns:a16="http://schemas.microsoft.com/office/drawing/2014/main" id="{F0E06E2F-F48A-4F14-AE86-4E4CE3EB8785}"/>
              </a:ext>
            </a:extLst>
          </p:cNvPr>
          <p:cNvSpPr/>
          <p:nvPr/>
        </p:nvSpPr>
        <p:spPr>
          <a:xfrm>
            <a:off x="1026000" y="1032084"/>
            <a:ext cx="7092000" cy="2148058"/>
          </a:xfrm>
          <a:prstGeom prst="roundRect">
            <a:avLst>
              <a:gd name="adj" fmla="val 4973"/>
            </a:avLst>
          </a:prstGeom>
          <a:solidFill>
            <a:schemeClr val="accent2">
              <a:lumMod val="20000"/>
              <a:lumOff val="80000"/>
            </a:schemeClr>
          </a:solidFill>
          <a:ln w="12700" cap="flat" cmpd="sng" algn="ctr">
            <a:noFill/>
            <a:prstDash val="solid"/>
            <a:miter lim="800000"/>
          </a:ln>
          <a:effectLst/>
        </p:spPr>
        <p:txBody>
          <a:bodyPr wrap="square" lIns="108000" tIns="108000" rIns="108000" bIns="144000" rtlCol="0" anchor="ctr">
            <a:noAutofit/>
          </a:bodyPr>
          <a:lstStyle/>
          <a:p>
            <a:pPr lvl="0" algn="ctr">
              <a:defRPr/>
            </a:pPr>
            <a:r>
              <a:rPr lang="fr-FR" sz="2000" b="1" kern="0" dirty="0">
                <a:solidFill>
                  <a:schemeClr val="accent3"/>
                </a:solidFill>
                <a:ea typeface="Open Sans Semibold" panose="020B0706030804020204" pitchFamily="34" charset="0"/>
                <a:cs typeface="Open Sans Semibold" panose="020B0706030804020204" pitchFamily="34" charset="0"/>
              </a:rPr>
              <a:t>Contexte</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Un grand groupe bancaire français cherche à optimiser le processus de souscription en ligne d’un crédit immobilier</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Actuellement les informations publiques sont disponibles à travers les Fiches produits et la FAQ générique ; les conseillers ont accès à l’informations détaillées à travers les Fiches Entretiens</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Néanmoins, dans nombreux cas, ces informations sont demandées lors d’un rdv en agence, la recherche sur le site n’étant pas intuitive</a:t>
            </a:r>
          </a:p>
        </p:txBody>
      </p:sp>
      <p:sp>
        <p:nvSpPr>
          <p:cNvPr id="12" name="Rectangle à coins arrondis 16">
            <a:extLst>
              <a:ext uri="{FF2B5EF4-FFF2-40B4-BE49-F238E27FC236}">
                <a16:creationId xmlns:a16="http://schemas.microsoft.com/office/drawing/2014/main" id="{0E0465FF-AE42-4ADC-9061-5BF9262E29B8}"/>
              </a:ext>
            </a:extLst>
          </p:cNvPr>
          <p:cNvSpPr/>
          <p:nvPr/>
        </p:nvSpPr>
        <p:spPr>
          <a:xfrm>
            <a:off x="1026000" y="4827691"/>
            <a:ext cx="7092000" cy="837952"/>
          </a:xfrm>
          <a:prstGeom prst="roundRect">
            <a:avLst>
              <a:gd name="adj" fmla="val 8736"/>
            </a:avLst>
          </a:prstGeom>
          <a:solidFill>
            <a:schemeClr val="accent3"/>
          </a:solidFill>
          <a:ln w="12700" cap="flat" cmpd="sng" algn="ctr">
            <a:solidFill>
              <a:schemeClr val="bg1">
                <a:lumMod val="75000"/>
              </a:schemeClr>
            </a:solidFill>
            <a:prstDash val="solid"/>
            <a:miter lim="800000"/>
          </a:ln>
          <a:effectLst/>
        </p:spPr>
        <p:txBody>
          <a:bodyPr wrap="square" lIns="108000" tIns="108000" rIns="108000" bIns="144000" rtlCol="0" anchor="ctr">
            <a:noAutofit/>
          </a:bodyPr>
          <a:lstStyle/>
          <a:p>
            <a:pPr algn="ctr"/>
            <a:r>
              <a:rPr lang="fr-FR" sz="2000" b="1" kern="0" dirty="0">
                <a:solidFill>
                  <a:schemeClr val="bg1"/>
                </a:solidFill>
              </a:rPr>
              <a:t>Besoin</a:t>
            </a:r>
          </a:p>
          <a:p>
            <a:pPr marL="285750" indent="-285750">
              <a:lnSpc>
                <a:spcPts val="1680"/>
              </a:lnSpc>
              <a:spcBef>
                <a:spcPts val="600"/>
              </a:spcBef>
              <a:buClr>
                <a:schemeClr val="bg1"/>
              </a:buClr>
              <a:buFont typeface="Wingdings" panose="05000000000000000000" pitchFamily="2" charset="2"/>
              <a:buChar char="§"/>
            </a:pPr>
            <a:r>
              <a:rPr lang="fr-FR" sz="1600" kern="0" dirty="0">
                <a:solidFill>
                  <a:schemeClr val="bg1"/>
                </a:solidFill>
              </a:rPr>
              <a:t>Aider les clients dans leur recherche d’information dans la perspective de souscription en ligne d’un crédit immobilier.</a:t>
            </a:r>
          </a:p>
        </p:txBody>
      </p:sp>
      <p:sp>
        <p:nvSpPr>
          <p:cNvPr id="13" name="Rectangle à coins arrondis 17">
            <a:extLst>
              <a:ext uri="{FF2B5EF4-FFF2-40B4-BE49-F238E27FC236}">
                <a16:creationId xmlns:a16="http://schemas.microsoft.com/office/drawing/2014/main" id="{CCE2FFC7-5E97-4779-988A-17073071FBC2}"/>
              </a:ext>
            </a:extLst>
          </p:cNvPr>
          <p:cNvSpPr/>
          <p:nvPr/>
        </p:nvSpPr>
        <p:spPr>
          <a:xfrm>
            <a:off x="1026000" y="3391789"/>
            <a:ext cx="7092000" cy="1169821"/>
          </a:xfrm>
          <a:prstGeom prst="roundRect">
            <a:avLst>
              <a:gd name="adj" fmla="val 9086"/>
            </a:avLst>
          </a:prstGeom>
          <a:solidFill>
            <a:schemeClr val="accent3">
              <a:lumMod val="40000"/>
              <a:lumOff val="60000"/>
            </a:schemeClr>
          </a:solidFill>
          <a:ln w="12700" cap="flat" cmpd="sng" algn="ctr">
            <a:noFill/>
            <a:prstDash val="solid"/>
            <a:miter lim="800000"/>
          </a:ln>
          <a:effectLst/>
        </p:spPr>
        <p:txBody>
          <a:bodyPr wrap="square" lIns="108000" tIns="108000" rIns="108000" bIns="144000" rtlCol="0" anchor="ctr">
            <a:noAutofit/>
          </a:bodyPr>
          <a:lstStyle/>
          <a:p>
            <a:pPr algn="ctr"/>
            <a:r>
              <a:rPr lang="fr-FR" sz="2000" b="1" kern="0" dirty="0">
                <a:solidFill>
                  <a:schemeClr val="accent3"/>
                </a:solidFill>
              </a:rPr>
              <a:t>Objectif</a:t>
            </a:r>
          </a:p>
          <a:p>
            <a:pPr marL="285750" indent="-285750">
              <a:lnSpc>
                <a:spcPct val="100000"/>
              </a:lnSpc>
              <a:spcAft>
                <a:spcPts val="300"/>
              </a:spcAft>
              <a:buClr>
                <a:schemeClr val="accent3"/>
              </a:buClr>
              <a:buFont typeface="Wingdings" panose="05000000000000000000" pitchFamily="2" charset="2"/>
              <a:buChar char="§"/>
            </a:pPr>
            <a:r>
              <a:rPr lang="fr-FR" sz="1600" dirty="0">
                <a:solidFill>
                  <a:schemeClr val="tx2">
                    <a:lumMod val="50000"/>
                  </a:schemeClr>
                </a:solidFill>
              </a:rPr>
              <a:t>Traiter une partie des demandes clients et collaborateur en mode </a:t>
            </a:r>
            <a:r>
              <a:rPr lang="fr-FR" sz="1600" i="1" dirty="0" err="1">
                <a:solidFill>
                  <a:schemeClr val="tx2">
                    <a:lumMod val="50000"/>
                  </a:schemeClr>
                </a:solidFill>
              </a:rPr>
              <a:t>selfcare</a:t>
            </a:r>
            <a:endParaRPr lang="fr-FR" sz="1600" i="1" dirty="0">
              <a:solidFill>
                <a:schemeClr val="tx2">
                  <a:lumMod val="50000"/>
                </a:schemeClr>
              </a:solidFill>
            </a:endParaRPr>
          </a:p>
          <a:p>
            <a:pPr marL="285750" indent="-285750">
              <a:lnSpc>
                <a:spcPct val="100000"/>
              </a:lnSpc>
              <a:spcAft>
                <a:spcPts val="300"/>
              </a:spcAft>
              <a:buClr>
                <a:schemeClr val="accent3"/>
              </a:buClr>
              <a:buFont typeface="Wingdings" panose="05000000000000000000" pitchFamily="2" charset="2"/>
              <a:buChar char="§"/>
            </a:pPr>
            <a:r>
              <a:rPr lang="fr-FR" sz="1600" dirty="0">
                <a:solidFill>
                  <a:schemeClr val="tx2">
                    <a:lumMod val="50000"/>
                  </a:schemeClr>
                </a:solidFill>
              </a:rPr>
              <a:t>Faciliter l’accès à l’information et réduire le temps de recherche</a:t>
            </a:r>
          </a:p>
          <a:p>
            <a:pPr marL="285750" indent="-285750">
              <a:lnSpc>
                <a:spcPct val="100000"/>
              </a:lnSpc>
              <a:spcAft>
                <a:spcPts val="300"/>
              </a:spcAft>
              <a:buClr>
                <a:schemeClr val="accent3"/>
              </a:buClr>
              <a:buFont typeface="Wingdings" panose="05000000000000000000" pitchFamily="2" charset="2"/>
              <a:buChar char="§"/>
            </a:pPr>
            <a:r>
              <a:rPr lang="fr-FR" sz="1600" dirty="0">
                <a:solidFill>
                  <a:schemeClr val="tx2">
                    <a:lumMod val="50000"/>
                  </a:schemeClr>
                </a:solidFill>
              </a:rPr>
              <a:t>Libérer de la charge des conseillers pour des tâches à plus forte valeur ajoutée</a:t>
            </a:r>
          </a:p>
        </p:txBody>
      </p:sp>
      <p:sp>
        <p:nvSpPr>
          <p:cNvPr id="14" name="Flèche droite 13">
            <a:extLst>
              <a:ext uri="{FF2B5EF4-FFF2-40B4-BE49-F238E27FC236}">
                <a16:creationId xmlns:a16="http://schemas.microsoft.com/office/drawing/2014/main" id="{BB106819-549D-45DA-9BA4-B22FEE3D93D4}"/>
              </a:ext>
            </a:extLst>
          </p:cNvPr>
          <p:cNvSpPr/>
          <p:nvPr/>
        </p:nvSpPr>
        <p:spPr>
          <a:xfrm rot="5400000">
            <a:off x="4428000" y="3071699"/>
            <a:ext cx="288000"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Flèche droite 13">
            <a:extLst>
              <a:ext uri="{FF2B5EF4-FFF2-40B4-BE49-F238E27FC236}">
                <a16:creationId xmlns:a16="http://schemas.microsoft.com/office/drawing/2014/main" id="{1853EAC9-5803-4DE2-B8CD-2692FC89FBF1}"/>
              </a:ext>
            </a:extLst>
          </p:cNvPr>
          <p:cNvSpPr/>
          <p:nvPr/>
        </p:nvSpPr>
        <p:spPr>
          <a:xfrm rot="5400000">
            <a:off x="4428000" y="4507600"/>
            <a:ext cx="288000"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Titre 6"/>
          <p:cNvSpPr>
            <a:spLocks noGrp="1"/>
          </p:cNvSpPr>
          <p:nvPr>
            <p:ph type="title"/>
          </p:nvPr>
        </p:nvSpPr>
        <p:spPr>
          <a:xfrm>
            <a:off x="450000" y="95042"/>
            <a:ext cx="8694000" cy="351989"/>
          </a:xfrm>
        </p:spPr>
        <p:txBody>
          <a:bodyPr/>
          <a:lstStyle/>
          <a:p>
            <a:r>
              <a:rPr lang="it-IT" b="1" dirty="0"/>
              <a:t>2. PRÉSENTATION DU CAS  «</a:t>
            </a:r>
            <a:r>
              <a:rPr lang="fr-FR" b="1" dirty="0"/>
              <a:t>CONSEILLER VIRTUEL POUR LA SOUSCRIPTION EN LIGNE DE CRÉDITS IMMOBILIERS »</a:t>
            </a:r>
          </a:p>
        </p:txBody>
      </p:sp>
      <p:sp>
        <p:nvSpPr>
          <p:cNvPr id="18" name="Espace réservé du texte 7"/>
          <p:cNvSpPr>
            <a:spLocks noGrp="1"/>
          </p:cNvSpPr>
          <p:nvPr>
            <p:ph type="body" sz="quarter" idx="15"/>
          </p:nvPr>
        </p:nvSpPr>
        <p:spPr>
          <a:xfrm>
            <a:off x="450000" y="461578"/>
            <a:ext cx="8474294" cy="540000"/>
          </a:xfrm>
        </p:spPr>
        <p:txBody>
          <a:bodyPr anchor="t"/>
          <a:lstStyle/>
          <a:p>
            <a:r>
              <a:rPr lang="fr-FR" sz="2000" dirty="0"/>
              <a:t>1 - Cas métier : contexte, objectif et besoin</a:t>
            </a:r>
          </a:p>
          <a:p>
            <a:endParaRPr lang="fr-FR" i="1" dirty="0"/>
          </a:p>
        </p:txBody>
      </p:sp>
    </p:spTree>
    <p:extLst>
      <p:ext uri="{BB962C8B-B14F-4D97-AF65-F5344CB8AC3E}">
        <p14:creationId xmlns:p14="http://schemas.microsoft.com/office/powerpoint/2010/main" val="22466684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25A6804E-CAC1-44FA-BD51-634A6D2855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7065" y="1001578"/>
            <a:ext cx="3132621" cy="5515271"/>
          </a:xfrm>
          <a:prstGeom prst="rect">
            <a:avLst/>
          </a:prstGeom>
        </p:spPr>
      </p:pic>
      <p:sp>
        <p:nvSpPr>
          <p:cNvPr id="6" name="Titre 6"/>
          <p:cNvSpPr>
            <a:spLocks noGrp="1"/>
          </p:cNvSpPr>
          <p:nvPr>
            <p:ph type="title"/>
          </p:nvPr>
        </p:nvSpPr>
        <p:spPr>
          <a:xfrm>
            <a:off x="450000" y="95042"/>
            <a:ext cx="8694000" cy="351989"/>
          </a:xfrm>
        </p:spPr>
        <p:txBody>
          <a:bodyPr/>
          <a:lstStyle/>
          <a:p>
            <a:r>
              <a:rPr lang="fr-FR" b="1" dirty="0"/>
              <a:t>2. PRÉSENTATION DU CAS « CONSEILLER VIRTUEL POUR LA SOUSCRIPTION EN LIGNE DE CRÉDITS IMMOBILIERS »</a:t>
            </a:r>
          </a:p>
        </p:txBody>
      </p:sp>
      <p:sp>
        <p:nvSpPr>
          <p:cNvPr id="9" name="Espace réservé du texte 7"/>
          <p:cNvSpPr>
            <a:spLocks noGrp="1"/>
          </p:cNvSpPr>
          <p:nvPr>
            <p:ph type="body" sz="quarter" idx="15"/>
          </p:nvPr>
        </p:nvSpPr>
        <p:spPr>
          <a:xfrm>
            <a:off x="450000" y="461578"/>
            <a:ext cx="8474294" cy="540000"/>
          </a:xfrm>
        </p:spPr>
        <p:txBody>
          <a:bodyPr anchor="t"/>
          <a:lstStyle/>
          <a:p>
            <a:r>
              <a:rPr lang="fr-FR" sz="2000" dirty="0"/>
              <a:t>1. Cas métier : démonstration</a:t>
            </a:r>
          </a:p>
        </p:txBody>
      </p:sp>
    </p:spTree>
    <p:extLst>
      <p:ext uri="{BB962C8B-B14F-4D97-AF65-F5344CB8AC3E}">
        <p14:creationId xmlns:p14="http://schemas.microsoft.com/office/powerpoint/2010/main" val="2801692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texte 2">
            <a:extLst>
              <a:ext uri="{FF2B5EF4-FFF2-40B4-BE49-F238E27FC236}">
                <a16:creationId xmlns:a16="http://schemas.microsoft.com/office/drawing/2014/main" id="{25D89889-1064-40D1-ABD7-B7636E62524D}"/>
              </a:ext>
            </a:extLst>
          </p:cNvPr>
          <p:cNvSpPr>
            <a:spLocks noGrp="1"/>
          </p:cNvSpPr>
          <p:nvPr>
            <p:ph type="body" sz="quarter" idx="14"/>
          </p:nvPr>
        </p:nvSpPr>
        <p:spPr>
          <a:xfrm>
            <a:off x="801111" y="1172098"/>
            <a:ext cx="7541778" cy="5041852"/>
          </a:xfrm>
        </p:spPr>
        <p:txBody>
          <a:bodyPr/>
          <a:lstStyle/>
          <a:p>
            <a:pPr marL="461963">
              <a:lnSpc>
                <a:spcPts val="1500"/>
              </a:lnSpc>
              <a:spcBef>
                <a:spcPts val="600"/>
              </a:spcBef>
              <a:buClr>
                <a:schemeClr val="accent3"/>
              </a:buClr>
            </a:pPr>
            <a:endParaRPr lang="fr-FR" sz="1400" dirty="0">
              <a:solidFill>
                <a:schemeClr val="tx2">
                  <a:lumMod val="50000"/>
                </a:schemeClr>
              </a:solidFill>
            </a:endParaRPr>
          </a:p>
          <a:p>
            <a:pPr>
              <a:lnSpc>
                <a:spcPts val="1500"/>
              </a:lnSpc>
              <a:spcBef>
                <a:spcPts val="600"/>
              </a:spcBef>
            </a:pPr>
            <a:endParaRPr lang="fr-FR" sz="1400" dirty="0">
              <a:solidFill>
                <a:schemeClr val="tx2">
                  <a:lumMod val="50000"/>
                </a:schemeClr>
              </a:solidFill>
            </a:endParaRPr>
          </a:p>
        </p:txBody>
      </p:sp>
      <p:sp>
        <p:nvSpPr>
          <p:cNvPr id="6" name="Rectangle à coins arrondis 15">
            <a:extLst>
              <a:ext uri="{FF2B5EF4-FFF2-40B4-BE49-F238E27FC236}">
                <a16:creationId xmlns:a16="http://schemas.microsoft.com/office/drawing/2014/main" id="{F0E06E2F-F48A-4F14-AE86-4E4CE3EB8785}"/>
              </a:ext>
            </a:extLst>
          </p:cNvPr>
          <p:cNvSpPr/>
          <p:nvPr/>
        </p:nvSpPr>
        <p:spPr>
          <a:xfrm>
            <a:off x="1026000" y="1815581"/>
            <a:ext cx="7092000" cy="1528236"/>
          </a:xfrm>
          <a:prstGeom prst="roundRect">
            <a:avLst>
              <a:gd name="adj" fmla="val 4973"/>
            </a:avLst>
          </a:prstGeom>
          <a:solidFill>
            <a:schemeClr val="accent2">
              <a:lumMod val="20000"/>
              <a:lumOff val="80000"/>
            </a:schemeClr>
          </a:solidFill>
          <a:ln w="12700" cap="flat" cmpd="sng" algn="ctr">
            <a:noFill/>
            <a:prstDash val="solid"/>
            <a:miter lim="800000"/>
          </a:ln>
          <a:effectLst/>
        </p:spPr>
        <p:txBody>
          <a:bodyPr wrap="square" lIns="108000" tIns="108000" rIns="108000" bIns="144000" rtlCol="0" anchor="ctr">
            <a:noAutofit/>
          </a:bodyPr>
          <a:lstStyle/>
          <a:p>
            <a:pPr lvl="0" algn="ctr">
              <a:defRPr/>
            </a:pPr>
            <a:r>
              <a:rPr lang="fr-FR" sz="2000" b="1" kern="0" dirty="0">
                <a:solidFill>
                  <a:schemeClr val="accent3"/>
                </a:solidFill>
                <a:ea typeface="Open Sans Semibold" panose="020B0706030804020204" pitchFamily="34" charset="0"/>
                <a:cs typeface="Open Sans Semibold" panose="020B0706030804020204" pitchFamily="34" charset="0"/>
              </a:rPr>
              <a:t>Contraintes</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Groupe bancaire de premier plan privilégiant des solutions technologiques innovantes, compatibles avec son infrastructure existante</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Facilité de maintenance et de prise en main par des équipes internes</a:t>
            </a:r>
          </a:p>
        </p:txBody>
      </p:sp>
      <p:sp>
        <p:nvSpPr>
          <p:cNvPr id="9" name="Rectangle à coins arrondis 17">
            <a:extLst>
              <a:ext uri="{FF2B5EF4-FFF2-40B4-BE49-F238E27FC236}">
                <a16:creationId xmlns:a16="http://schemas.microsoft.com/office/drawing/2014/main" id="{CCE2FFC7-5E97-4779-988A-17073071FBC2}"/>
              </a:ext>
            </a:extLst>
          </p:cNvPr>
          <p:cNvSpPr/>
          <p:nvPr/>
        </p:nvSpPr>
        <p:spPr>
          <a:xfrm>
            <a:off x="2643552" y="3666932"/>
            <a:ext cx="3856896" cy="1169821"/>
          </a:xfrm>
          <a:prstGeom prst="roundRect">
            <a:avLst>
              <a:gd name="adj" fmla="val 9086"/>
            </a:avLst>
          </a:prstGeom>
          <a:solidFill>
            <a:schemeClr val="accent3">
              <a:lumMod val="20000"/>
              <a:lumOff val="80000"/>
            </a:schemeClr>
          </a:solidFill>
          <a:ln w="12700" cap="flat" cmpd="sng" algn="ctr">
            <a:noFill/>
            <a:prstDash val="solid"/>
            <a:miter lim="800000"/>
          </a:ln>
          <a:effectLst/>
        </p:spPr>
        <p:txBody>
          <a:bodyPr wrap="square" lIns="108000" tIns="108000" rIns="108000" bIns="144000" rtlCol="0" anchor="ctr">
            <a:noAutofit/>
          </a:bodyPr>
          <a:lstStyle/>
          <a:p>
            <a:pPr algn="ctr"/>
            <a:r>
              <a:rPr lang="fr-FR" sz="2000" b="1" kern="0" dirty="0">
                <a:solidFill>
                  <a:schemeClr val="accent3"/>
                </a:solidFill>
              </a:rPr>
              <a:t>Choix</a:t>
            </a:r>
          </a:p>
          <a:p>
            <a:pPr marL="285750" indent="-285750">
              <a:lnSpc>
                <a:spcPts val="1680"/>
              </a:lnSpc>
              <a:spcBef>
                <a:spcPts val="600"/>
              </a:spcBef>
              <a:buClr>
                <a:schemeClr val="accent3"/>
              </a:buClr>
              <a:buFont typeface="Wingdings" panose="05000000000000000000" pitchFamily="2" charset="2"/>
              <a:buChar char="§"/>
            </a:pPr>
            <a:r>
              <a:rPr lang="fr-FR" sz="1600" kern="0" dirty="0">
                <a:solidFill>
                  <a:schemeClr val="bg2">
                    <a:lumMod val="50000"/>
                  </a:schemeClr>
                </a:solidFill>
              </a:rPr>
              <a:t>POC initial réalisé avec </a:t>
            </a:r>
            <a:r>
              <a:rPr lang="fr-FR" sz="1600" kern="0" dirty="0" err="1">
                <a:solidFill>
                  <a:schemeClr val="bg2">
                    <a:lumMod val="50000"/>
                  </a:schemeClr>
                </a:solidFill>
              </a:rPr>
              <a:t>ChatScript</a:t>
            </a:r>
            <a:endParaRPr lang="fr-FR" sz="1600" kern="0" dirty="0">
              <a:solidFill>
                <a:schemeClr val="bg2">
                  <a:lumMod val="50000"/>
                </a:schemeClr>
              </a:solidFill>
            </a:endParaRPr>
          </a:p>
          <a:p>
            <a:pPr marL="285750" indent="-285750">
              <a:lnSpc>
                <a:spcPts val="1680"/>
              </a:lnSpc>
              <a:spcBef>
                <a:spcPts val="600"/>
              </a:spcBef>
              <a:buClr>
                <a:schemeClr val="accent3"/>
              </a:buClr>
              <a:buFont typeface="Wingdings" panose="05000000000000000000" pitchFamily="2" charset="2"/>
              <a:buChar char="§"/>
            </a:pPr>
            <a:r>
              <a:rPr lang="fr-FR" sz="1600" kern="0" dirty="0">
                <a:solidFill>
                  <a:schemeClr val="bg2">
                    <a:lumMod val="50000"/>
                  </a:schemeClr>
                </a:solidFill>
              </a:rPr>
              <a:t>Portage partiel sur IBM Watson Conversation API</a:t>
            </a:r>
          </a:p>
        </p:txBody>
      </p:sp>
      <p:sp>
        <p:nvSpPr>
          <p:cNvPr id="10" name="Flèche droite 13">
            <a:extLst>
              <a:ext uri="{FF2B5EF4-FFF2-40B4-BE49-F238E27FC236}">
                <a16:creationId xmlns:a16="http://schemas.microsoft.com/office/drawing/2014/main" id="{BB106819-549D-45DA-9BA4-B22FEE3D93D4}"/>
              </a:ext>
            </a:extLst>
          </p:cNvPr>
          <p:cNvSpPr/>
          <p:nvPr/>
        </p:nvSpPr>
        <p:spPr>
          <a:xfrm rot="5400000">
            <a:off x="4428000" y="3256263"/>
            <a:ext cx="288000"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Titre 6"/>
          <p:cNvSpPr>
            <a:spLocks noGrp="1"/>
          </p:cNvSpPr>
          <p:nvPr>
            <p:ph type="title"/>
          </p:nvPr>
        </p:nvSpPr>
        <p:spPr>
          <a:xfrm>
            <a:off x="450000" y="95042"/>
            <a:ext cx="8694000" cy="351989"/>
          </a:xfrm>
        </p:spPr>
        <p:txBody>
          <a:bodyPr/>
          <a:lstStyle/>
          <a:p>
            <a:r>
              <a:rPr lang="fr-FR" b="1" dirty="0"/>
              <a:t>2. PRÉSENTATION DU CAS « CONSEILLER VIRTUEL POUR LA SOUSCRIPTION EN LIGNE DE CRÉDITS IMMOBILIERS »</a:t>
            </a:r>
          </a:p>
        </p:txBody>
      </p:sp>
      <p:sp>
        <p:nvSpPr>
          <p:cNvPr id="13" name="Espace réservé du texte 7"/>
          <p:cNvSpPr>
            <a:spLocks noGrp="1"/>
          </p:cNvSpPr>
          <p:nvPr>
            <p:ph type="body" sz="quarter" idx="15"/>
          </p:nvPr>
        </p:nvSpPr>
        <p:spPr>
          <a:xfrm>
            <a:off x="450000" y="461578"/>
            <a:ext cx="8474294" cy="540000"/>
          </a:xfrm>
        </p:spPr>
        <p:txBody>
          <a:bodyPr anchor="t"/>
          <a:lstStyle/>
          <a:p>
            <a:r>
              <a:rPr lang="fr-FR" sz="2000" dirty="0"/>
              <a:t>2. Choix techniques</a:t>
            </a:r>
          </a:p>
        </p:txBody>
      </p:sp>
    </p:spTree>
    <p:extLst>
      <p:ext uri="{BB962C8B-B14F-4D97-AF65-F5344CB8AC3E}">
        <p14:creationId xmlns:p14="http://schemas.microsoft.com/office/powerpoint/2010/main" val="13486154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B689D54-A5E4-402C-80FF-1FFB9C408A56}"/>
              </a:ext>
            </a:extLst>
          </p:cNvPr>
          <p:cNvSpPr/>
          <p:nvPr/>
        </p:nvSpPr>
        <p:spPr>
          <a:xfrm>
            <a:off x="5619585" y="1734598"/>
            <a:ext cx="1800000" cy="1513220"/>
          </a:xfrm>
          <a:prstGeom prst="rect">
            <a:avLst/>
          </a:prstGeom>
          <a:solidFill>
            <a:schemeClr val="accent3">
              <a:lumMod val="60000"/>
              <a:lumOff val="4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kumimoji="0" lang="fr-FR" sz="1600" b="1" i="0" u="none" strike="noStrike" kern="0" cap="none" spc="0" normalizeH="0" baseline="0" noProof="0" dirty="0">
                <a:ln>
                  <a:noFill/>
                </a:ln>
                <a:solidFill>
                  <a:srgbClr val="FFFFFF"/>
                </a:solidFill>
                <a:effectLst/>
                <a:uLnTx/>
                <a:uFillTx/>
                <a:cs typeface="Arial" charset="0"/>
              </a:rPr>
              <a:t>Watson Conversation API</a:t>
            </a:r>
            <a:endParaRPr kumimoji="0" lang="fr-FR" sz="1600" b="1" i="1" u="none" strike="noStrike" kern="0" cap="none" spc="0" normalizeH="0" baseline="0" noProof="0" dirty="0">
              <a:ln>
                <a:noFill/>
              </a:ln>
              <a:solidFill>
                <a:srgbClr val="FFFFFF"/>
              </a:solidFill>
              <a:effectLst/>
              <a:uLnTx/>
              <a:uFillTx/>
              <a:cs typeface="Arial" charset="0"/>
            </a:endParaRPr>
          </a:p>
        </p:txBody>
      </p:sp>
      <p:sp>
        <p:nvSpPr>
          <p:cNvPr id="10" name="ZoneTexte 9">
            <a:extLst>
              <a:ext uri="{FF2B5EF4-FFF2-40B4-BE49-F238E27FC236}">
                <a16:creationId xmlns:a16="http://schemas.microsoft.com/office/drawing/2014/main" id="{A73546C5-C6B1-4078-A45B-A1FB66E9936F}"/>
              </a:ext>
            </a:extLst>
          </p:cNvPr>
          <p:cNvSpPr txBox="1"/>
          <p:nvPr/>
        </p:nvSpPr>
        <p:spPr>
          <a:xfrm>
            <a:off x="4128591" y="2167594"/>
            <a:ext cx="598557" cy="27699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FR" sz="1200" b="0" i="1" u="none" strike="noStrike" kern="0" cap="none" spc="0" normalizeH="0" baseline="0" noProof="0" dirty="0">
                <a:ln>
                  <a:noFill/>
                </a:ln>
                <a:solidFill>
                  <a:schemeClr val="tx2">
                    <a:lumMod val="50000"/>
                  </a:schemeClr>
                </a:solidFill>
                <a:effectLst/>
                <a:uLnTx/>
                <a:uFillTx/>
              </a:rPr>
              <a:t>https</a:t>
            </a:r>
          </a:p>
        </p:txBody>
      </p:sp>
      <p:cxnSp>
        <p:nvCxnSpPr>
          <p:cNvPr id="11" name="Connecteur droit avec flèche 10">
            <a:extLst>
              <a:ext uri="{FF2B5EF4-FFF2-40B4-BE49-F238E27FC236}">
                <a16:creationId xmlns:a16="http://schemas.microsoft.com/office/drawing/2014/main" id="{E26A2866-865B-4A03-B97B-A6006024867B}"/>
              </a:ext>
            </a:extLst>
          </p:cNvPr>
          <p:cNvCxnSpPr>
            <a:cxnSpLocks/>
            <a:stCxn id="9" idx="1"/>
            <a:endCxn id="12" idx="3"/>
          </p:cNvCxnSpPr>
          <p:nvPr/>
        </p:nvCxnSpPr>
        <p:spPr>
          <a:xfrm flipH="1">
            <a:off x="3374799" y="2491208"/>
            <a:ext cx="2244786" cy="585"/>
          </a:xfrm>
          <a:prstGeom prst="straightConnector1">
            <a:avLst/>
          </a:prstGeom>
          <a:noFill/>
          <a:ln w="25400" cap="flat" cmpd="sng" algn="ctr">
            <a:solidFill>
              <a:schemeClr val="accent3"/>
            </a:solidFill>
            <a:prstDash val="solid"/>
            <a:miter lim="800000"/>
            <a:headEnd type="none" w="med" len="med"/>
            <a:tailEnd type="arrow" w="med" len="med"/>
          </a:ln>
          <a:effectLst/>
        </p:spPr>
      </p:cxnSp>
      <p:sp>
        <p:nvSpPr>
          <p:cNvPr id="12" name="Rectangle 11">
            <a:extLst>
              <a:ext uri="{FF2B5EF4-FFF2-40B4-BE49-F238E27FC236}">
                <a16:creationId xmlns:a16="http://schemas.microsoft.com/office/drawing/2014/main" id="{1138170B-3EA7-47DB-9DF6-578A4FF9F2B5}"/>
              </a:ext>
            </a:extLst>
          </p:cNvPr>
          <p:cNvSpPr/>
          <p:nvPr/>
        </p:nvSpPr>
        <p:spPr>
          <a:xfrm>
            <a:off x="1574799" y="1734598"/>
            <a:ext cx="1800000" cy="1514390"/>
          </a:xfrm>
          <a:prstGeom prst="rect">
            <a:avLst/>
          </a:prstGeom>
          <a:solidFill>
            <a:schemeClr val="tx1">
              <a:lumMod val="20000"/>
              <a:lumOff val="8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lang="fr-FR" sz="1600" b="1" kern="0" dirty="0" err="1">
                <a:solidFill>
                  <a:schemeClr val="tx2">
                    <a:lumMod val="50000"/>
                  </a:schemeClr>
                </a:solidFill>
                <a:ea typeface="ＭＳ Ｐゴシック" charset="0"/>
                <a:cs typeface="Arial" charset="0"/>
              </a:rPr>
              <a:t>Webchat</a:t>
            </a:r>
            <a:endParaRPr lang="fr-FR" sz="1600" b="1" kern="0" dirty="0">
              <a:solidFill>
                <a:schemeClr val="tx2">
                  <a:lumMod val="50000"/>
                </a:schemeClr>
              </a:solidFill>
              <a:ea typeface="ＭＳ Ｐゴシック" charset="0"/>
              <a:cs typeface="Arial" charset="0"/>
            </a:endParaRPr>
          </a:p>
          <a:p>
            <a:pPr marL="0" marR="0" lvl="0" indent="0" algn="ctr" defTabSz="801688" eaLnBrk="0" fontAlgn="auto" latinLnBrk="0" hangingPunct="0">
              <a:lnSpc>
                <a:spcPct val="100000"/>
              </a:lnSpc>
              <a:spcBef>
                <a:spcPts val="0"/>
              </a:spcBef>
              <a:spcAft>
                <a:spcPts val="0"/>
              </a:spcAft>
              <a:buClrTx/>
              <a:buSzTx/>
              <a:buFontTx/>
              <a:buNone/>
              <a:tabLst/>
              <a:defRPr/>
            </a:pPr>
            <a:r>
              <a:rPr lang="fr-FR" sz="1600" kern="0" dirty="0">
                <a:solidFill>
                  <a:schemeClr val="tx2">
                    <a:lumMod val="50000"/>
                  </a:schemeClr>
                </a:solidFill>
                <a:ea typeface="ＭＳ Ｐゴシック" charset="0"/>
                <a:cs typeface="Arial" charset="0"/>
              </a:rPr>
              <a:t>dans navigateur client</a:t>
            </a:r>
            <a:endParaRPr kumimoji="0" lang="fr-FR" sz="1400" b="0" i="0" u="none" strike="noStrike" kern="0" cap="none" spc="0" normalizeH="0" baseline="0" noProof="0" dirty="0">
              <a:ln>
                <a:noFill/>
              </a:ln>
              <a:solidFill>
                <a:schemeClr val="tx2">
                  <a:lumMod val="50000"/>
                </a:schemeClr>
              </a:solidFill>
              <a:effectLst/>
              <a:uLnTx/>
              <a:uFillTx/>
              <a:ea typeface="ＭＳ Ｐゴシック" charset="0"/>
              <a:cs typeface="Arial" charset="0"/>
            </a:endParaRPr>
          </a:p>
        </p:txBody>
      </p:sp>
      <p:sp>
        <p:nvSpPr>
          <p:cNvPr id="13" name="Rectangle : coins arrondis 12">
            <a:extLst>
              <a:ext uri="{FF2B5EF4-FFF2-40B4-BE49-F238E27FC236}">
                <a16:creationId xmlns:a16="http://schemas.microsoft.com/office/drawing/2014/main" id="{E6286F8D-E4B6-4BCD-B55F-9A4818ABBE64}"/>
              </a:ext>
            </a:extLst>
          </p:cNvPr>
          <p:cNvSpPr/>
          <p:nvPr/>
        </p:nvSpPr>
        <p:spPr>
          <a:xfrm>
            <a:off x="962799" y="3589694"/>
            <a:ext cx="3024000" cy="1947505"/>
          </a:xfrm>
          <a:prstGeom prst="roundRect">
            <a:avLst>
              <a:gd name="adj" fmla="val 2767"/>
            </a:avLst>
          </a:prstGeom>
          <a:noFill/>
          <a:ln w="6350" cap="flat" cmpd="sng" algn="ctr">
            <a:solidFill>
              <a:srgbClr val="A5A5A5"/>
            </a:solidFill>
            <a:prstDash val="solid"/>
            <a:miter lim="800000"/>
          </a:ln>
          <a:effectLst/>
        </p:spPr>
        <p:txBody>
          <a:bodyPr rtlCol="0" anchor="t"/>
          <a:lstStyle/>
          <a:p>
            <a:pPr lvl="0">
              <a:buClr>
                <a:schemeClr val="accent3"/>
              </a:buClr>
              <a:defRPr/>
            </a:pPr>
            <a:r>
              <a:rPr lang="fr-FR" sz="1400" b="1" kern="0" dirty="0">
                <a:solidFill>
                  <a:schemeClr val="tx2">
                    <a:lumMod val="50000"/>
                  </a:schemeClr>
                </a:solidFill>
              </a:rPr>
              <a:t>Un seul canal : chat sur le web.</a:t>
            </a:r>
          </a:p>
          <a:p>
            <a:pPr lvl="0">
              <a:buClr>
                <a:schemeClr val="accent3"/>
              </a:buClr>
              <a:defRPr/>
            </a:pPr>
            <a:r>
              <a:rPr lang="fr-FR" sz="1400" kern="0" dirty="0">
                <a:solidFill>
                  <a:schemeClr val="tx2">
                    <a:lumMod val="50000"/>
                  </a:schemeClr>
                </a:solidFill>
                <a:latin typeface="Calibri" panose="020F0502020204030204"/>
              </a:rPr>
              <a:t>Un web chat basique est fourni par IBM en open-source (</a:t>
            </a:r>
            <a:r>
              <a:rPr lang="fr-FR" sz="1400" kern="0" dirty="0" err="1">
                <a:solidFill>
                  <a:schemeClr val="tx2">
                    <a:lumMod val="50000"/>
                  </a:schemeClr>
                </a:solidFill>
                <a:latin typeface="Calibri" panose="020F0502020204030204"/>
              </a:rPr>
              <a:t>js</a:t>
            </a:r>
            <a:r>
              <a:rPr lang="fr-FR" sz="1400" kern="0" dirty="0">
                <a:solidFill>
                  <a:schemeClr val="tx2">
                    <a:lumMod val="50000"/>
                  </a:schemeClr>
                </a:solidFill>
                <a:latin typeface="Calibri" panose="020F0502020204030204"/>
              </a:rPr>
              <a:t> </a:t>
            </a:r>
            <a:r>
              <a:rPr lang="fr-FR" sz="1400" kern="0" dirty="0" err="1">
                <a:solidFill>
                  <a:schemeClr val="tx2">
                    <a:lumMod val="50000"/>
                  </a:schemeClr>
                </a:solidFill>
                <a:latin typeface="Calibri" panose="020F0502020204030204"/>
              </a:rPr>
              <a:t>css</a:t>
            </a:r>
            <a:r>
              <a:rPr lang="fr-FR" sz="1400" kern="0" dirty="0">
                <a:solidFill>
                  <a:schemeClr val="tx2">
                    <a:lumMod val="50000"/>
                  </a:schemeClr>
                </a:solidFill>
                <a:latin typeface="Calibri" panose="020F0502020204030204"/>
              </a:rPr>
              <a:t>).</a:t>
            </a:r>
          </a:p>
          <a:p>
            <a:pPr lvl="0">
              <a:buClr>
                <a:schemeClr val="accent3"/>
              </a:buClr>
              <a:defRPr/>
            </a:pPr>
            <a:endParaRPr lang="fr-FR" sz="1400" kern="0" dirty="0">
              <a:solidFill>
                <a:schemeClr val="tx2">
                  <a:lumMod val="50000"/>
                </a:schemeClr>
              </a:solidFill>
              <a:latin typeface="Calibri" panose="020F0502020204030204"/>
            </a:endParaRPr>
          </a:p>
          <a:p>
            <a:pPr>
              <a:buClr>
                <a:schemeClr val="accent3"/>
              </a:buClr>
              <a:defRPr/>
            </a:pPr>
            <a:r>
              <a:rPr lang="fr-FR" sz="1400" b="1" kern="0" dirty="0">
                <a:solidFill>
                  <a:schemeClr val="tx2">
                    <a:lumMod val="50000"/>
                  </a:schemeClr>
                </a:solidFill>
              </a:rPr>
              <a:t>Pour le POC l’orchestration complète est faite par le navigateur, y compris le stockage des conversations qui est fait en session.</a:t>
            </a:r>
            <a:endParaRPr kumimoji="0" lang="fr-FR" sz="1400" i="0" u="none" strike="noStrike" kern="0" cap="none" spc="0" normalizeH="0" baseline="0" noProof="0" dirty="0">
              <a:ln>
                <a:noFill/>
              </a:ln>
              <a:solidFill>
                <a:schemeClr val="tx2">
                  <a:lumMod val="50000"/>
                </a:schemeClr>
              </a:solidFill>
              <a:effectLst/>
              <a:uLnTx/>
              <a:uFillTx/>
              <a:latin typeface="Calibri" panose="020F0502020204030204"/>
            </a:endParaRPr>
          </a:p>
        </p:txBody>
      </p:sp>
      <p:sp>
        <p:nvSpPr>
          <p:cNvPr id="14" name="Rectangle : coins arrondis 13">
            <a:extLst>
              <a:ext uri="{FF2B5EF4-FFF2-40B4-BE49-F238E27FC236}">
                <a16:creationId xmlns:a16="http://schemas.microsoft.com/office/drawing/2014/main" id="{9CE11DC6-7F32-4D11-B0DF-0E6AACEFCE18}"/>
              </a:ext>
            </a:extLst>
          </p:cNvPr>
          <p:cNvSpPr/>
          <p:nvPr/>
        </p:nvSpPr>
        <p:spPr>
          <a:xfrm>
            <a:off x="5007585" y="3572105"/>
            <a:ext cx="3024000" cy="1965094"/>
          </a:xfrm>
          <a:prstGeom prst="roundRect">
            <a:avLst>
              <a:gd name="adj" fmla="val 2348"/>
            </a:avLst>
          </a:prstGeom>
          <a:noFill/>
          <a:ln w="6350" cap="flat" cmpd="sng" algn="ctr">
            <a:solidFill>
              <a:srgbClr val="A5A5A5"/>
            </a:solidFill>
            <a:prstDash val="solid"/>
            <a:miter lim="800000"/>
          </a:ln>
          <a:effectLst/>
        </p:spPr>
        <p:txBody>
          <a:bodyPr rtlCol="0" anchor="t"/>
          <a:lstStyle/>
          <a:p>
            <a:pPr marR="0" lvl="0" defTabSz="914400" eaLnBrk="1" fontAlgn="auto" latinLnBrk="0" hangingPunct="1">
              <a:lnSpc>
                <a:spcPct val="100000"/>
              </a:lnSpc>
              <a:spcBef>
                <a:spcPts val="0"/>
              </a:spcBef>
              <a:spcAft>
                <a:spcPts val="0"/>
              </a:spcAft>
              <a:buClr>
                <a:schemeClr val="accent3"/>
              </a:buClr>
              <a:buSzTx/>
              <a:tabLst/>
              <a:defRPr/>
            </a:pPr>
            <a:r>
              <a:rPr kumimoji="0" lang="fr-FR" sz="1600" b="1" i="0" u="none" strike="noStrike" kern="0" cap="none" spc="0" normalizeH="0" baseline="0" noProof="0" dirty="0">
                <a:ln>
                  <a:noFill/>
                </a:ln>
                <a:solidFill>
                  <a:schemeClr val="tx2">
                    <a:lumMod val="50000"/>
                  </a:schemeClr>
                </a:solidFill>
                <a:effectLst/>
                <a:uLnTx/>
                <a:uFillTx/>
                <a:latin typeface="Calibri" panose="020F0502020204030204"/>
              </a:rPr>
              <a:t>Moteur de </a:t>
            </a:r>
            <a:r>
              <a:rPr kumimoji="0" lang="fr-FR" sz="1600" b="1" i="0" u="none" strike="noStrike" kern="0" cap="none" spc="0" normalizeH="0" baseline="0" noProof="0" dirty="0" err="1">
                <a:ln>
                  <a:noFill/>
                </a:ln>
                <a:solidFill>
                  <a:schemeClr val="tx2">
                    <a:lumMod val="50000"/>
                  </a:schemeClr>
                </a:solidFill>
                <a:effectLst/>
                <a:uLnTx/>
                <a:uFillTx/>
                <a:latin typeface="Calibri" panose="020F0502020204030204"/>
              </a:rPr>
              <a:t>chatbot</a:t>
            </a:r>
            <a:r>
              <a:rPr kumimoji="0" lang="fr-FR" sz="1600" b="1" i="0" u="none" strike="noStrike" kern="0" cap="none" spc="0" normalizeH="0" baseline="0" noProof="0" dirty="0">
                <a:ln>
                  <a:noFill/>
                </a:ln>
                <a:solidFill>
                  <a:schemeClr val="tx2">
                    <a:lumMod val="50000"/>
                  </a:schemeClr>
                </a:solidFill>
                <a:effectLst/>
                <a:uLnTx/>
                <a:uFillTx/>
                <a:latin typeface="Calibri" panose="020F0502020204030204"/>
              </a:rPr>
              <a:t> Watson Conversation en SaaS</a:t>
            </a:r>
            <a:br>
              <a:rPr kumimoji="0" lang="fr-FR" sz="1600" b="1" i="0" u="none" strike="noStrike" kern="0" cap="none" spc="0" normalizeH="0" baseline="0" noProof="0" dirty="0">
                <a:ln>
                  <a:noFill/>
                </a:ln>
                <a:solidFill>
                  <a:schemeClr val="tx2">
                    <a:lumMod val="50000"/>
                  </a:schemeClr>
                </a:solidFill>
                <a:effectLst/>
                <a:uLnTx/>
                <a:uFillTx/>
                <a:latin typeface="Calibri" panose="020F0502020204030204"/>
              </a:rPr>
            </a:br>
            <a:endParaRPr kumimoji="0" lang="fr-FR" sz="1600" i="1" u="none" strike="noStrike" kern="0" cap="none" spc="0" normalizeH="0" baseline="0" noProof="0" dirty="0">
              <a:ln>
                <a:noFill/>
              </a:ln>
              <a:solidFill>
                <a:schemeClr val="tx2">
                  <a:lumMod val="50000"/>
                </a:schemeClr>
              </a:solidFill>
              <a:effectLst/>
              <a:uLnTx/>
              <a:uFillTx/>
              <a:latin typeface="Calibri" panose="020F0502020204030204"/>
            </a:endParaRPr>
          </a:p>
        </p:txBody>
      </p:sp>
      <p:cxnSp>
        <p:nvCxnSpPr>
          <p:cNvPr id="15" name="Connecteur droit avec flèche 14">
            <a:extLst>
              <a:ext uri="{FF2B5EF4-FFF2-40B4-BE49-F238E27FC236}">
                <a16:creationId xmlns:a16="http://schemas.microsoft.com/office/drawing/2014/main" id="{BB7576AA-FF9A-4C4A-A7DB-E9E6AF1C52ED}"/>
              </a:ext>
            </a:extLst>
          </p:cNvPr>
          <p:cNvCxnSpPr>
            <a:cxnSpLocks/>
          </p:cNvCxnSpPr>
          <p:nvPr/>
        </p:nvCxnSpPr>
        <p:spPr>
          <a:xfrm>
            <a:off x="3352473" y="2107300"/>
            <a:ext cx="2268000" cy="0"/>
          </a:xfrm>
          <a:prstGeom prst="straightConnector1">
            <a:avLst/>
          </a:prstGeom>
          <a:noFill/>
          <a:ln w="25400" cap="flat" cmpd="sng" algn="ctr">
            <a:solidFill>
              <a:schemeClr val="accent3"/>
            </a:solidFill>
            <a:prstDash val="solid"/>
            <a:miter lim="800000"/>
            <a:headEnd type="none" w="med" len="med"/>
            <a:tailEnd type="arrow" w="med" len="med"/>
          </a:ln>
          <a:effectLst/>
        </p:spPr>
      </p:cxnSp>
      <p:sp>
        <p:nvSpPr>
          <p:cNvPr id="16" name="ZoneTexte 15">
            <a:extLst>
              <a:ext uri="{FF2B5EF4-FFF2-40B4-BE49-F238E27FC236}">
                <a16:creationId xmlns:a16="http://schemas.microsoft.com/office/drawing/2014/main" id="{66C7A0EE-7246-4DAF-BE89-176C559ADEDF}"/>
              </a:ext>
            </a:extLst>
          </p:cNvPr>
          <p:cNvSpPr txBox="1"/>
          <p:nvPr/>
        </p:nvSpPr>
        <p:spPr>
          <a:xfrm>
            <a:off x="3299710" y="1811455"/>
            <a:ext cx="2478587" cy="27699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FR" sz="1200" b="0" u="none" strike="noStrike" kern="0" cap="none" spc="0" normalizeH="0" baseline="0" noProof="0" dirty="0">
                <a:ln>
                  <a:noFill/>
                </a:ln>
                <a:solidFill>
                  <a:schemeClr val="tx2">
                    <a:lumMod val="50000"/>
                  </a:schemeClr>
                </a:solidFill>
                <a:effectLst/>
                <a:uLnTx/>
                <a:uFillTx/>
              </a:rPr>
              <a:t>Message saisi + contexte complet</a:t>
            </a:r>
          </a:p>
        </p:txBody>
      </p:sp>
      <p:sp>
        <p:nvSpPr>
          <p:cNvPr id="17" name="ZoneTexte 16">
            <a:extLst>
              <a:ext uri="{FF2B5EF4-FFF2-40B4-BE49-F238E27FC236}">
                <a16:creationId xmlns:a16="http://schemas.microsoft.com/office/drawing/2014/main" id="{3AB3A94F-233B-4446-AA10-271D112EB8A8}"/>
              </a:ext>
            </a:extLst>
          </p:cNvPr>
          <p:cNvSpPr txBox="1"/>
          <p:nvPr/>
        </p:nvSpPr>
        <p:spPr>
          <a:xfrm>
            <a:off x="3447853" y="2517442"/>
            <a:ext cx="2478587" cy="27699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FR" sz="1200" b="0" u="none" strike="noStrike" kern="0" cap="none" spc="0" normalizeH="0" baseline="0" noProof="0" dirty="0">
                <a:ln>
                  <a:noFill/>
                </a:ln>
                <a:solidFill>
                  <a:schemeClr val="tx2">
                    <a:lumMod val="50000"/>
                  </a:schemeClr>
                </a:solidFill>
                <a:effectLst/>
                <a:uLnTx/>
                <a:uFillTx/>
              </a:rPr>
              <a:t>Réponse + nouveau contexte</a:t>
            </a:r>
          </a:p>
        </p:txBody>
      </p:sp>
      <p:sp>
        <p:nvSpPr>
          <p:cNvPr id="18" name="Titre 6"/>
          <p:cNvSpPr>
            <a:spLocks noGrp="1"/>
          </p:cNvSpPr>
          <p:nvPr>
            <p:ph type="title"/>
          </p:nvPr>
        </p:nvSpPr>
        <p:spPr>
          <a:xfrm>
            <a:off x="450000" y="95042"/>
            <a:ext cx="8694000" cy="351989"/>
          </a:xfrm>
        </p:spPr>
        <p:txBody>
          <a:bodyPr/>
          <a:lstStyle/>
          <a:p>
            <a:r>
              <a:rPr lang="fr-FR" b="1" dirty="0"/>
              <a:t>2. PRÉSENTATION DU CAS « CONSEILLER VIRTUEL POUR LA SOUSCRIPTION EN LIGNE DE CRÉDITS IMMOBILIERS »</a:t>
            </a:r>
          </a:p>
        </p:txBody>
      </p:sp>
      <p:sp>
        <p:nvSpPr>
          <p:cNvPr id="19" name="Espace réservé du texte 7"/>
          <p:cNvSpPr>
            <a:spLocks noGrp="1"/>
          </p:cNvSpPr>
          <p:nvPr>
            <p:ph type="body" sz="quarter" idx="15"/>
          </p:nvPr>
        </p:nvSpPr>
        <p:spPr>
          <a:xfrm>
            <a:off x="450000" y="461578"/>
            <a:ext cx="8474294" cy="540000"/>
          </a:xfrm>
        </p:spPr>
        <p:txBody>
          <a:bodyPr lIns="0" tIns="36000" rIns="0" bIns="0" anchor="t"/>
          <a:lstStyle/>
          <a:p>
            <a:r>
              <a:rPr lang="fr-FR" sz="2000" dirty="0"/>
              <a:t>3. Architecture</a:t>
            </a:r>
          </a:p>
        </p:txBody>
      </p:sp>
    </p:spTree>
    <p:extLst>
      <p:ext uri="{BB962C8B-B14F-4D97-AF65-F5344CB8AC3E}">
        <p14:creationId xmlns:p14="http://schemas.microsoft.com/office/powerpoint/2010/main" val="6728092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au 4">
            <a:extLst>
              <a:ext uri="{FF2B5EF4-FFF2-40B4-BE49-F238E27FC236}">
                <a16:creationId xmlns:a16="http://schemas.microsoft.com/office/drawing/2014/main" id="{18FB67E0-A644-49F6-81EE-0F463F3C578B}"/>
              </a:ext>
            </a:extLst>
          </p:cNvPr>
          <p:cNvGraphicFramePr>
            <a:graphicFrameLocks noGrp="1"/>
          </p:cNvGraphicFramePr>
          <p:nvPr>
            <p:extLst>
              <p:ext uri="{D42A27DB-BD31-4B8C-83A1-F6EECF244321}">
                <p14:modId xmlns:p14="http://schemas.microsoft.com/office/powerpoint/2010/main" val="3845833993"/>
              </p:ext>
            </p:extLst>
          </p:nvPr>
        </p:nvGraphicFramePr>
        <p:xfrm>
          <a:off x="816744" y="1397000"/>
          <a:ext cx="7403978" cy="3925680"/>
        </p:xfrm>
        <a:graphic>
          <a:graphicData uri="http://schemas.openxmlformats.org/drawingml/2006/table">
            <a:tbl>
              <a:tblPr bandRow="1">
                <a:tableStyleId>{073A0DAA-6AF3-43AB-8588-CEC1D06C72B9}</a:tableStyleId>
              </a:tblPr>
              <a:tblGrid>
                <a:gridCol w="2920755">
                  <a:extLst>
                    <a:ext uri="{9D8B030D-6E8A-4147-A177-3AD203B41FA5}">
                      <a16:colId xmlns:a16="http://schemas.microsoft.com/office/drawing/2014/main" val="1486029926"/>
                    </a:ext>
                  </a:extLst>
                </a:gridCol>
                <a:gridCol w="4483223">
                  <a:extLst>
                    <a:ext uri="{9D8B030D-6E8A-4147-A177-3AD203B41FA5}">
                      <a16:colId xmlns:a16="http://schemas.microsoft.com/office/drawing/2014/main" val="2644778788"/>
                    </a:ext>
                  </a:extLst>
                </a:gridCol>
              </a:tblGrid>
              <a:tr h="370840">
                <a:tc>
                  <a:txBody>
                    <a:bodyPr/>
                    <a:lstStyle/>
                    <a:p>
                      <a:pPr algn="ctr">
                        <a:spcBef>
                          <a:spcPts val="1200"/>
                        </a:spcBef>
                      </a:pPr>
                      <a:r>
                        <a:rPr lang="fr-FR" b="1" dirty="0">
                          <a:solidFill>
                            <a:schemeClr val="bg2">
                              <a:lumMod val="50000"/>
                            </a:schemeClr>
                          </a:solidFill>
                        </a:rPr>
                        <a:t>Gestion des conversations</a:t>
                      </a:r>
                    </a:p>
                  </a:txBody>
                  <a:tcPr marT="144000" marB="144000" anchor="ctr">
                    <a:solidFill>
                      <a:schemeClr val="accent2">
                        <a:lumMod val="20000"/>
                        <a:lumOff val="80000"/>
                      </a:schemeClr>
                    </a:solidFill>
                  </a:tcPr>
                </a:tc>
                <a:tc>
                  <a:txBody>
                    <a:bodyPr/>
                    <a:lstStyle/>
                    <a:p>
                      <a:pPr marL="285750" indent="-285750" algn="l" defTabSz="914400" rtl="0" eaLnBrk="1" latinLnBrk="0" hangingPunct="1">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Arbres de dialogue.</a:t>
                      </a:r>
                    </a:p>
                    <a:p>
                      <a:pPr marL="285750" indent="-285750" algn="l" defTabSz="914400" rtl="0" eaLnBrk="1" latinLnBrk="0" hangingPunct="1">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L'algorithme de gestion des conversations est intégré, non modifiable, et fonctionne bien.</a:t>
                      </a:r>
                    </a:p>
                  </a:txBody>
                  <a:tcPr marT="144000" marB="144000">
                    <a:solidFill>
                      <a:schemeClr val="accent2">
                        <a:lumMod val="20000"/>
                        <a:lumOff val="80000"/>
                      </a:schemeClr>
                    </a:solidFill>
                  </a:tcPr>
                </a:tc>
                <a:extLst>
                  <a:ext uri="{0D108BD9-81ED-4DB2-BD59-A6C34878D82A}">
                    <a16:rowId xmlns:a16="http://schemas.microsoft.com/office/drawing/2014/main" val="908486045"/>
                  </a:ext>
                </a:extLst>
              </a:tr>
              <a:tr h="370840">
                <a:tc>
                  <a:txBody>
                    <a:bodyPr/>
                    <a:lstStyle/>
                    <a:p>
                      <a:pPr algn="ctr">
                        <a:spcBef>
                          <a:spcPts val="1200"/>
                        </a:spcBef>
                      </a:pPr>
                      <a:r>
                        <a:rPr lang="fr-FR" b="1" dirty="0">
                          <a:solidFill>
                            <a:schemeClr val="bg2">
                              <a:lumMod val="50000"/>
                            </a:schemeClr>
                          </a:solidFill>
                        </a:rPr>
                        <a:t>Formulation des réponses</a:t>
                      </a:r>
                    </a:p>
                  </a:txBody>
                  <a:tcPr marT="144000" marB="144000" anchor="ctr">
                    <a:solidFill>
                      <a:schemeClr val="accent2">
                        <a:lumMod val="40000"/>
                        <a:lumOff val="60000"/>
                      </a:schemeClr>
                    </a:solidFill>
                  </a:tcPr>
                </a:tc>
                <a:tc>
                  <a:txBody>
                    <a:bodyPr/>
                    <a:lstStyle/>
                    <a:p>
                      <a:pPr marL="285750" indent="-285750">
                        <a:spcBef>
                          <a:spcPts val="1200"/>
                        </a:spcBef>
                        <a:buFont typeface="Wingdings" panose="05000000000000000000" pitchFamily="2" charset="2"/>
                        <a:buChar char="§"/>
                      </a:pPr>
                      <a:r>
                        <a:rPr lang="fr-FR" sz="1600" dirty="0">
                          <a:solidFill>
                            <a:schemeClr val="bg2">
                              <a:lumMod val="50000"/>
                            </a:schemeClr>
                          </a:solidFill>
                        </a:rPr>
                        <a:t>Textes à trous, construction programmatique de phrases. </a:t>
                      </a:r>
                    </a:p>
                  </a:txBody>
                  <a:tcPr marT="144000" marB="144000">
                    <a:solidFill>
                      <a:schemeClr val="accent2">
                        <a:lumMod val="40000"/>
                        <a:lumOff val="60000"/>
                      </a:schemeClr>
                    </a:solidFill>
                  </a:tcPr>
                </a:tc>
                <a:extLst>
                  <a:ext uri="{0D108BD9-81ED-4DB2-BD59-A6C34878D82A}">
                    <a16:rowId xmlns:a16="http://schemas.microsoft.com/office/drawing/2014/main" val="3173231843"/>
                  </a:ext>
                </a:extLst>
              </a:tr>
              <a:tr h="370840">
                <a:tc>
                  <a:txBody>
                    <a:bodyPr/>
                    <a:lstStyle/>
                    <a:p>
                      <a:pPr algn="ctr">
                        <a:spcBef>
                          <a:spcPts val="1200"/>
                        </a:spcBef>
                      </a:pPr>
                      <a:r>
                        <a:rPr lang="fr-FR" b="1" dirty="0">
                          <a:solidFill>
                            <a:schemeClr val="bg2">
                              <a:lumMod val="50000"/>
                            </a:schemeClr>
                          </a:solidFill>
                        </a:rPr>
                        <a:t>Apprentissage</a:t>
                      </a:r>
                    </a:p>
                  </a:txBody>
                  <a:tcPr marT="144000" marB="144000" anchor="ctr">
                    <a:solidFill>
                      <a:schemeClr val="accent2">
                        <a:lumMod val="20000"/>
                        <a:lumOff val="80000"/>
                      </a:schemeClr>
                    </a:solidFill>
                  </a:tcPr>
                </a:tc>
                <a:tc>
                  <a:txBody>
                    <a:bodyPr/>
                    <a:lstStyle/>
                    <a:p>
                      <a:pPr marL="285750" indent="-285750" algn="l" defTabSz="914400" rtl="0" eaLnBrk="1" latinLnBrk="0" hangingPunct="1">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La reconnaissance des intentions et entités se fait par apprentissage.</a:t>
                      </a:r>
                    </a:p>
                    <a:p>
                      <a:pPr marL="285750" indent="-285750" algn="l" defTabSz="914400" rtl="0" eaLnBrk="1" latinLnBrk="0" hangingPunct="1">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Les phrases non reconnues sont stockées pour exploitation ultérieure.</a:t>
                      </a:r>
                    </a:p>
                  </a:txBody>
                  <a:tcPr marT="144000" marB="144000">
                    <a:solidFill>
                      <a:schemeClr val="accent2">
                        <a:lumMod val="20000"/>
                        <a:lumOff val="80000"/>
                      </a:schemeClr>
                    </a:solidFill>
                  </a:tcPr>
                </a:tc>
                <a:extLst>
                  <a:ext uri="{0D108BD9-81ED-4DB2-BD59-A6C34878D82A}">
                    <a16:rowId xmlns:a16="http://schemas.microsoft.com/office/drawing/2014/main" val="787832312"/>
                  </a:ext>
                </a:extLst>
              </a:tr>
              <a:tr h="370840">
                <a:tc>
                  <a:txBody>
                    <a:bodyPr/>
                    <a:lstStyle/>
                    <a:p>
                      <a:pPr algn="ctr">
                        <a:spcBef>
                          <a:spcPts val="1200"/>
                        </a:spcBef>
                      </a:pPr>
                      <a:r>
                        <a:rPr lang="fr-FR" b="1" dirty="0">
                          <a:solidFill>
                            <a:schemeClr val="bg2">
                              <a:lumMod val="50000"/>
                            </a:schemeClr>
                          </a:solidFill>
                        </a:rPr>
                        <a:t>Analytics</a:t>
                      </a:r>
                    </a:p>
                  </a:txBody>
                  <a:tcPr marT="144000" marB="144000" anchor="ctr">
                    <a:solidFill>
                      <a:schemeClr val="accent2">
                        <a:lumMod val="40000"/>
                        <a:lumOff val="60000"/>
                      </a:schemeClr>
                    </a:solidFill>
                  </a:tcPr>
                </a:tc>
                <a:tc>
                  <a:txBody>
                    <a:bodyPr/>
                    <a:lstStyle/>
                    <a:p>
                      <a:pPr marL="285750" indent="-285750">
                        <a:spcBef>
                          <a:spcPts val="1200"/>
                        </a:spcBef>
                        <a:buFont typeface="Wingdings" panose="05000000000000000000" pitchFamily="2" charset="2"/>
                        <a:buChar char="§"/>
                      </a:pPr>
                      <a:r>
                        <a:rPr lang="fr-FR" sz="1600" dirty="0">
                          <a:solidFill>
                            <a:schemeClr val="bg2">
                              <a:lumMod val="50000"/>
                            </a:schemeClr>
                          </a:solidFill>
                        </a:rPr>
                        <a:t>Pas d'</a:t>
                      </a:r>
                      <a:r>
                        <a:rPr lang="fr-FR" sz="1600" dirty="0" err="1">
                          <a:solidFill>
                            <a:schemeClr val="bg2">
                              <a:lumMod val="50000"/>
                            </a:schemeClr>
                          </a:solidFill>
                        </a:rPr>
                        <a:t>analytics</a:t>
                      </a:r>
                      <a:r>
                        <a:rPr lang="fr-FR" sz="1600" dirty="0">
                          <a:solidFill>
                            <a:schemeClr val="bg2">
                              <a:lumMod val="50000"/>
                            </a:schemeClr>
                          </a:solidFill>
                        </a:rPr>
                        <a:t> intégré.</a:t>
                      </a:r>
                    </a:p>
                  </a:txBody>
                  <a:tcPr marT="144000" marB="144000" anchor="ctr">
                    <a:solidFill>
                      <a:schemeClr val="accent2">
                        <a:lumMod val="40000"/>
                        <a:lumOff val="60000"/>
                      </a:schemeClr>
                    </a:solidFill>
                  </a:tcPr>
                </a:tc>
                <a:extLst>
                  <a:ext uri="{0D108BD9-81ED-4DB2-BD59-A6C34878D82A}">
                    <a16:rowId xmlns:a16="http://schemas.microsoft.com/office/drawing/2014/main" val="3223523303"/>
                  </a:ext>
                </a:extLst>
              </a:tr>
            </a:tbl>
          </a:graphicData>
        </a:graphic>
      </p:graphicFrame>
      <p:sp>
        <p:nvSpPr>
          <p:cNvPr id="10" name="Titre 6"/>
          <p:cNvSpPr>
            <a:spLocks noGrp="1"/>
          </p:cNvSpPr>
          <p:nvPr>
            <p:ph type="title"/>
          </p:nvPr>
        </p:nvSpPr>
        <p:spPr>
          <a:xfrm>
            <a:off x="450000" y="95042"/>
            <a:ext cx="8694000" cy="351989"/>
          </a:xfrm>
        </p:spPr>
        <p:txBody>
          <a:bodyPr/>
          <a:lstStyle/>
          <a:p>
            <a:r>
              <a:rPr lang="fr-FR" b="1" dirty="0"/>
              <a:t>2. PRÉSENTATION DU CAS « CONSEILLER VIRTUEL POUR LA SOUSCRIPTION EN LIGNE DE CRÉDITS IMMOBILIERS »</a:t>
            </a:r>
          </a:p>
        </p:txBody>
      </p:sp>
      <p:sp>
        <p:nvSpPr>
          <p:cNvPr id="11" name="Espace réservé du texte 7"/>
          <p:cNvSpPr>
            <a:spLocks noGrp="1"/>
          </p:cNvSpPr>
          <p:nvPr>
            <p:ph type="body" sz="quarter" idx="15"/>
          </p:nvPr>
        </p:nvSpPr>
        <p:spPr>
          <a:xfrm>
            <a:off x="450000" y="461578"/>
            <a:ext cx="8474294" cy="540000"/>
          </a:xfrm>
        </p:spPr>
        <p:txBody>
          <a:bodyPr anchor="t"/>
          <a:lstStyle/>
          <a:p>
            <a:r>
              <a:rPr lang="fr-FR" sz="2000" dirty="0"/>
              <a:t>4. Zoom sur la technologie</a:t>
            </a:r>
            <a:endParaRPr lang="fr-FR" sz="2000" i="1" dirty="0"/>
          </a:p>
        </p:txBody>
      </p:sp>
    </p:spTree>
    <p:extLst>
      <p:ext uri="{BB962C8B-B14F-4D97-AF65-F5344CB8AC3E}">
        <p14:creationId xmlns:p14="http://schemas.microsoft.com/office/powerpoint/2010/main" val="5084176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rotWithShape="1">
          <a:blip r:embed="rId2"/>
          <a:srcRect l="1635" t="11539" r="770" b="34615"/>
          <a:stretch/>
        </p:blipFill>
        <p:spPr>
          <a:xfrm>
            <a:off x="449999" y="1770925"/>
            <a:ext cx="8534617" cy="2648675"/>
          </a:xfrm>
          <a:prstGeom prst="rect">
            <a:avLst/>
          </a:prstGeom>
        </p:spPr>
      </p:pic>
      <p:sp>
        <p:nvSpPr>
          <p:cNvPr id="6" name="Titre 6"/>
          <p:cNvSpPr>
            <a:spLocks noGrp="1"/>
          </p:cNvSpPr>
          <p:nvPr>
            <p:ph type="title"/>
          </p:nvPr>
        </p:nvSpPr>
        <p:spPr>
          <a:xfrm>
            <a:off x="450000" y="95042"/>
            <a:ext cx="8694000" cy="351989"/>
          </a:xfrm>
        </p:spPr>
        <p:txBody>
          <a:bodyPr/>
          <a:lstStyle/>
          <a:p>
            <a:r>
              <a:rPr lang="fr-FR" b="1" dirty="0"/>
              <a:t>2. PRÉSENTATION DU CAS « CONSEILLER VIRTUEL POUR LA SOUSCRIPTION EN LIGNE DE CRÉDITS IMMOBILIERS »</a:t>
            </a:r>
          </a:p>
        </p:txBody>
      </p:sp>
      <p:sp>
        <p:nvSpPr>
          <p:cNvPr id="9" name="Espace réservé du texte 7"/>
          <p:cNvSpPr>
            <a:spLocks noGrp="1"/>
          </p:cNvSpPr>
          <p:nvPr>
            <p:ph type="body" sz="quarter" idx="15"/>
          </p:nvPr>
        </p:nvSpPr>
        <p:spPr>
          <a:xfrm>
            <a:off x="450000" y="461578"/>
            <a:ext cx="8474294" cy="540000"/>
          </a:xfrm>
        </p:spPr>
        <p:txBody>
          <a:bodyPr anchor="t"/>
          <a:lstStyle/>
          <a:p>
            <a:r>
              <a:rPr lang="fr-FR" sz="2000" dirty="0"/>
              <a:t>5. Paramétrage : entités</a:t>
            </a:r>
          </a:p>
        </p:txBody>
      </p:sp>
      <p:sp>
        <p:nvSpPr>
          <p:cNvPr id="2" name="Rectangle 1">
            <a:extLst>
              <a:ext uri="{FF2B5EF4-FFF2-40B4-BE49-F238E27FC236}">
                <a16:creationId xmlns:a16="http://schemas.microsoft.com/office/drawing/2014/main" id="{BD17E99B-767D-4AD0-928C-9E7BF61CB044}"/>
              </a:ext>
            </a:extLst>
          </p:cNvPr>
          <p:cNvSpPr/>
          <p:nvPr/>
        </p:nvSpPr>
        <p:spPr>
          <a:xfrm>
            <a:off x="7918516" y="1808633"/>
            <a:ext cx="810705" cy="169682"/>
          </a:xfrm>
          <a:prstGeom prst="rect">
            <a:avLst/>
          </a:prstGeom>
          <a:solidFill>
            <a:srgbClr val="343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9548858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anchor="t"/>
          <a:lstStyle/>
          <a:p>
            <a:pPr lvl="0"/>
            <a:r>
              <a:rPr lang="fr-FR" sz="2000" dirty="0"/>
              <a:t>5. Paramétrage : arbres de dialogue</a:t>
            </a:r>
          </a:p>
        </p:txBody>
      </p:sp>
      <p:pic>
        <p:nvPicPr>
          <p:cNvPr id="6" name="Image 5"/>
          <p:cNvPicPr>
            <a:picLocks noChangeAspect="1"/>
          </p:cNvPicPr>
          <p:nvPr/>
        </p:nvPicPr>
        <p:blipFill rotWithShape="1">
          <a:blip r:embed="rId2"/>
          <a:srcRect l="1250" t="11026" r="770" b="7094"/>
          <a:stretch/>
        </p:blipFill>
        <p:spPr>
          <a:xfrm>
            <a:off x="420070" y="1701800"/>
            <a:ext cx="8288085" cy="3895969"/>
          </a:xfrm>
          <a:prstGeom prst="rect">
            <a:avLst/>
          </a:prstGeom>
        </p:spPr>
      </p:pic>
      <p:sp>
        <p:nvSpPr>
          <p:cNvPr id="9" name="Titre 6"/>
          <p:cNvSpPr>
            <a:spLocks noGrp="1"/>
          </p:cNvSpPr>
          <p:nvPr>
            <p:ph type="title"/>
          </p:nvPr>
        </p:nvSpPr>
        <p:spPr>
          <a:xfrm>
            <a:off x="450000" y="95042"/>
            <a:ext cx="8694000" cy="351989"/>
          </a:xfrm>
        </p:spPr>
        <p:txBody>
          <a:bodyPr/>
          <a:lstStyle/>
          <a:p>
            <a:r>
              <a:rPr lang="fr-FR" b="1" dirty="0"/>
              <a:t>2. PRÉSENTATION DU CAS « CONSEILLER VIRTUEL POUR LA SOUSCRIPTION EN LIGNE DE CRÉDITS IMMOBILIERS »</a:t>
            </a:r>
          </a:p>
        </p:txBody>
      </p:sp>
      <p:sp>
        <p:nvSpPr>
          <p:cNvPr id="5" name="Rectangle 4">
            <a:extLst>
              <a:ext uri="{FF2B5EF4-FFF2-40B4-BE49-F238E27FC236}">
                <a16:creationId xmlns:a16="http://schemas.microsoft.com/office/drawing/2014/main" id="{6E537AE4-EDE4-4C5E-85A2-4E103DEEF29D}"/>
              </a:ext>
            </a:extLst>
          </p:cNvPr>
          <p:cNvSpPr/>
          <p:nvPr/>
        </p:nvSpPr>
        <p:spPr>
          <a:xfrm>
            <a:off x="7711125" y="1761498"/>
            <a:ext cx="810705" cy="169682"/>
          </a:xfrm>
          <a:prstGeom prst="rect">
            <a:avLst/>
          </a:prstGeom>
          <a:solidFill>
            <a:srgbClr val="343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3964746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p:cNvSpPr>
            <a:spLocks noGrp="1"/>
          </p:cNvSpPr>
          <p:nvPr>
            <p:ph type="body" sz="quarter" idx="16"/>
          </p:nvPr>
        </p:nvSpPr>
        <p:spPr>
          <a:prstGeom prst="rect">
            <a:avLst/>
          </a:prstGeom>
        </p:spPr>
        <p:txBody>
          <a:bodyPr lIns="0" anchor="ctr">
            <a:noAutofit/>
          </a:bodyPr>
          <a:lstStyle/>
          <a:p>
            <a:r>
              <a:rPr lang="fr-FR" sz="1800" dirty="0">
                <a:solidFill>
                  <a:schemeClr val="tx2">
                    <a:lumMod val="50000"/>
                  </a:schemeClr>
                </a:solidFill>
                <a:latin typeface="+mn-lt"/>
              </a:rPr>
              <a:t>SOMMAIRE</a:t>
            </a:r>
            <a:endParaRPr lang="fr-FR" dirty="0">
              <a:solidFill>
                <a:schemeClr val="tx2">
                  <a:lumMod val="50000"/>
                </a:schemeClr>
              </a:solidFill>
              <a:latin typeface="+mn-lt"/>
            </a:endParaRPr>
          </a:p>
        </p:txBody>
      </p:sp>
      <p:sp>
        <p:nvSpPr>
          <p:cNvPr id="12" name="Rectangle à coins arrondis 18"/>
          <p:cNvSpPr/>
          <p:nvPr/>
        </p:nvSpPr>
        <p:spPr bwMode="gray">
          <a:xfrm>
            <a:off x="1596610" y="2204016"/>
            <a:ext cx="5940000" cy="360000"/>
          </a:xfrm>
          <a:prstGeom prst="roundRect">
            <a:avLst>
              <a:gd name="adj" fmla="val 22179"/>
            </a:avLst>
          </a:prstGeom>
          <a:solidFill>
            <a:schemeClr val="tx2">
              <a:lumMod val="40000"/>
              <a:lumOff val="60000"/>
            </a:schemeClr>
          </a:solidFill>
          <a:ln w="12700">
            <a:solidFill>
              <a:schemeClr val="bg2">
                <a:lumMod val="40000"/>
                <a:lumOff val="60000"/>
              </a:schemeClr>
            </a:solidFill>
            <a:miter lim="800000"/>
            <a:headEnd/>
            <a:tailEnd/>
          </a:ln>
          <a:effectLst/>
        </p:spPr>
        <p:txBody>
          <a:bodyPr lIns="108000" tIns="0" rIns="144000" bIns="0" rtlCol="0" anchor="ctr"/>
          <a:lstStyle/>
          <a:p>
            <a:pPr marL="0" marR="0" lvl="0" indent="0" defTabSz="914400" eaLnBrk="1" fontAlgn="auto" latinLnBrk="0" hangingPunct="1">
              <a:lnSpc>
                <a:spcPct val="95000"/>
              </a:lnSpc>
              <a:spcBef>
                <a:spcPts val="0"/>
              </a:spcBef>
              <a:spcAft>
                <a:spcPts val="800"/>
              </a:spcAft>
              <a:buClr>
                <a:srgbClr val="0E6284"/>
              </a:buClr>
              <a:buSzTx/>
              <a:buFontTx/>
              <a:buNone/>
              <a:tabLst/>
              <a:defRPr/>
            </a:pPr>
            <a:r>
              <a:rPr kumimoji="0" lang="fr-FR" sz="2000" b="0" i="0" u="none" strike="noStrike" kern="0" cap="none" spc="0" normalizeH="0" baseline="0" noProof="1">
                <a:ln>
                  <a:noFill/>
                </a:ln>
                <a:solidFill>
                  <a:schemeClr val="tx2">
                    <a:lumMod val="50000"/>
                  </a:schemeClr>
                </a:solidFill>
                <a:effectLst/>
                <a:uLnTx/>
                <a:uFillTx/>
                <a:cs typeface="Arial" charset="0"/>
              </a:rPr>
              <a:t>2.    Présentation du cas 2</a:t>
            </a:r>
          </a:p>
        </p:txBody>
      </p:sp>
      <p:sp>
        <p:nvSpPr>
          <p:cNvPr id="13" name="Rectangle à coins arrondis 23"/>
          <p:cNvSpPr/>
          <p:nvPr/>
        </p:nvSpPr>
        <p:spPr bwMode="gray">
          <a:xfrm>
            <a:off x="1596610" y="1639894"/>
            <a:ext cx="5940000" cy="360000"/>
          </a:xfrm>
          <a:prstGeom prst="roundRect">
            <a:avLst>
              <a:gd name="adj" fmla="val 22179"/>
            </a:avLst>
          </a:prstGeom>
          <a:solidFill>
            <a:schemeClr val="tx2">
              <a:lumMod val="40000"/>
              <a:lumOff val="60000"/>
            </a:schemeClr>
          </a:solidFill>
          <a:ln w="9525">
            <a:solidFill>
              <a:schemeClr val="tx2">
                <a:lumMod val="40000"/>
                <a:lumOff val="60000"/>
              </a:schemeClr>
            </a:solidFill>
            <a:miter lim="800000"/>
            <a:headEnd/>
            <a:tailEnd/>
          </a:ln>
          <a:effectLst/>
        </p:spPr>
        <p:txBody>
          <a:bodyPr lIns="108000" tIns="0" rIns="144000" bIns="0" rtlCol="0" anchor="ctr"/>
          <a:lstStyle/>
          <a:p>
            <a:pPr marL="0" marR="0" lvl="0" indent="0" defTabSz="914400" eaLnBrk="1" fontAlgn="auto" latinLnBrk="0" hangingPunct="1">
              <a:lnSpc>
                <a:spcPct val="95000"/>
              </a:lnSpc>
              <a:spcBef>
                <a:spcPts val="0"/>
              </a:spcBef>
              <a:spcAft>
                <a:spcPts val="800"/>
              </a:spcAft>
              <a:buClr>
                <a:prstClr val="white"/>
              </a:buClr>
              <a:buSzTx/>
              <a:buFontTx/>
              <a:buNone/>
              <a:tabLst/>
              <a:defRPr/>
            </a:pPr>
            <a:r>
              <a:rPr kumimoji="0" lang="fr-FR" sz="2000" b="0" i="0" u="none" strike="noStrike" kern="0" cap="none" spc="0" normalizeH="0" baseline="0" noProof="1">
                <a:ln>
                  <a:noFill/>
                </a:ln>
                <a:solidFill>
                  <a:schemeClr val="tx2">
                    <a:lumMod val="50000"/>
                  </a:schemeClr>
                </a:solidFill>
                <a:effectLst/>
                <a:uLnTx/>
                <a:uFillTx/>
                <a:cs typeface="Calibri Light"/>
              </a:rPr>
              <a:t>1.</a:t>
            </a:r>
            <a:r>
              <a:rPr kumimoji="0" lang="fr-FR" sz="2000" b="0" i="0" u="none" strike="noStrike" kern="0" cap="none" spc="0" normalizeH="0" noProof="1">
                <a:ln>
                  <a:noFill/>
                </a:ln>
                <a:solidFill>
                  <a:schemeClr val="tx2">
                    <a:lumMod val="50000"/>
                  </a:schemeClr>
                </a:solidFill>
                <a:effectLst/>
                <a:uLnTx/>
                <a:uFillTx/>
                <a:cs typeface="Calibri Light"/>
              </a:rPr>
              <a:t>    </a:t>
            </a:r>
            <a:r>
              <a:rPr kumimoji="0" lang="fr-FR" sz="2000" b="0" i="0" u="none" strike="noStrike" kern="0" cap="none" spc="0" normalizeH="0" baseline="0" noProof="1">
                <a:ln>
                  <a:noFill/>
                </a:ln>
                <a:solidFill>
                  <a:schemeClr val="tx2">
                    <a:lumMod val="50000"/>
                  </a:schemeClr>
                </a:solidFill>
                <a:effectLst/>
                <a:uLnTx/>
                <a:uFillTx/>
                <a:cs typeface="Calibri Light"/>
              </a:rPr>
              <a:t>Présentation du cas 1</a:t>
            </a:r>
          </a:p>
        </p:txBody>
      </p:sp>
      <p:sp>
        <p:nvSpPr>
          <p:cNvPr id="14" name="Rectangle à coins arrondis 19"/>
          <p:cNvSpPr/>
          <p:nvPr/>
        </p:nvSpPr>
        <p:spPr bwMode="gray">
          <a:xfrm>
            <a:off x="7040037" y="2204015"/>
            <a:ext cx="648000" cy="360000"/>
          </a:xfrm>
          <a:prstGeom prst="roundRect">
            <a:avLst>
              <a:gd name="adj" fmla="val 22179"/>
            </a:avLst>
          </a:prstGeom>
          <a:solidFill>
            <a:schemeClr val="tx2">
              <a:lumMod val="40000"/>
              <a:lumOff val="60000"/>
            </a:schemeClr>
          </a:solidFill>
          <a:ln w="12700">
            <a:solidFill>
              <a:schemeClr val="bg2">
                <a:lumMod val="40000"/>
                <a:lumOff val="60000"/>
              </a:schemeClr>
            </a:solidFill>
            <a:miter lim="800000"/>
            <a:headEnd/>
            <a:tailEnd/>
          </a:ln>
          <a:effectLst/>
        </p:spPr>
        <p:txBody>
          <a:bodyPr lIns="108000" tIns="0" rIns="72000" bIns="0" rtlCol="0" anchor="ctr"/>
          <a:lstStyle/>
          <a:p>
            <a:pPr marL="0" marR="0" lvl="0" indent="0" algn="r" defTabSz="914400" eaLnBrk="1" fontAlgn="auto" latinLnBrk="0" hangingPunct="1">
              <a:lnSpc>
                <a:spcPct val="95000"/>
              </a:lnSpc>
              <a:spcBef>
                <a:spcPts val="0"/>
              </a:spcBef>
              <a:spcAft>
                <a:spcPts val="800"/>
              </a:spcAft>
              <a:buClr>
                <a:srgbClr val="969696"/>
              </a:buClr>
              <a:buSzTx/>
              <a:buFontTx/>
              <a:buNone/>
              <a:tabLst/>
              <a:defRPr/>
            </a:pPr>
            <a:r>
              <a:rPr lang="en-GB" sz="1600" kern="0" noProof="1">
                <a:solidFill>
                  <a:schemeClr val="tx2">
                    <a:lumMod val="50000"/>
                  </a:schemeClr>
                </a:solidFill>
                <a:cs typeface="Arial" charset="0"/>
              </a:rPr>
              <a:t>23</a:t>
            </a:r>
            <a:endParaRPr kumimoji="0" lang="en-GB" sz="1600" b="0" i="0" u="none" strike="noStrike" kern="0" cap="none" spc="0" normalizeH="0" baseline="0" noProof="1">
              <a:ln>
                <a:noFill/>
              </a:ln>
              <a:solidFill>
                <a:schemeClr val="tx2">
                  <a:lumMod val="50000"/>
                </a:schemeClr>
              </a:solidFill>
              <a:effectLst/>
              <a:uLnTx/>
              <a:uFillTx/>
              <a:cs typeface="Arial" charset="0"/>
            </a:endParaRPr>
          </a:p>
        </p:txBody>
      </p:sp>
      <p:sp>
        <p:nvSpPr>
          <p:cNvPr id="15" name="Rectangle à coins arrondis 20"/>
          <p:cNvSpPr/>
          <p:nvPr/>
        </p:nvSpPr>
        <p:spPr bwMode="gray">
          <a:xfrm>
            <a:off x="7040037" y="1639894"/>
            <a:ext cx="648000" cy="360000"/>
          </a:xfrm>
          <a:prstGeom prst="roundRect">
            <a:avLst>
              <a:gd name="adj" fmla="val 22179"/>
            </a:avLst>
          </a:prstGeom>
          <a:solidFill>
            <a:schemeClr val="tx2">
              <a:lumMod val="40000"/>
              <a:lumOff val="60000"/>
            </a:schemeClr>
          </a:solidFill>
          <a:ln w="9525">
            <a:solidFill>
              <a:schemeClr val="tx2">
                <a:lumMod val="40000"/>
                <a:lumOff val="60000"/>
              </a:schemeClr>
            </a:solidFill>
            <a:miter lim="800000"/>
            <a:headEnd/>
            <a:tailEnd/>
          </a:ln>
          <a:effectLst/>
        </p:spPr>
        <p:txBody>
          <a:bodyPr lIns="108000" tIns="0" rIns="72000" bIns="0" rtlCol="0" anchor="ctr"/>
          <a:lstStyle/>
          <a:p>
            <a:pPr marL="0" marR="0" lvl="0" indent="0" algn="r" defTabSz="914400" eaLnBrk="1" fontAlgn="auto" latinLnBrk="0" hangingPunct="1">
              <a:lnSpc>
                <a:spcPct val="95000"/>
              </a:lnSpc>
              <a:spcBef>
                <a:spcPts val="0"/>
              </a:spcBef>
              <a:spcAft>
                <a:spcPts val="800"/>
              </a:spcAft>
              <a:buClr>
                <a:srgbClr val="969696"/>
              </a:buClr>
              <a:buSzTx/>
              <a:buFontTx/>
              <a:buNone/>
              <a:tabLst/>
              <a:defRPr/>
            </a:pPr>
            <a:r>
              <a:rPr kumimoji="0" lang="en-GB" sz="1600" b="0" i="0" u="none" strike="noStrike" kern="0" cap="none" spc="0" normalizeH="0" baseline="0" noProof="1">
                <a:ln>
                  <a:noFill/>
                </a:ln>
                <a:solidFill>
                  <a:schemeClr val="tx2">
                    <a:lumMod val="50000"/>
                  </a:schemeClr>
                </a:solidFill>
                <a:effectLst/>
                <a:uLnTx/>
                <a:uFillTx/>
                <a:cs typeface="Calibri Light"/>
              </a:rPr>
              <a:t>3</a:t>
            </a:r>
          </a:p>
        </p:txBody>
      </p:sp>
      <p:sp>
        <p:nvSpPr>
          <p:cNvPr id="11" name="Rectangle à coins arrondis 18"/>
          <p:cNvSpPr/>
          <p:nvPr/>
        </p:nvSpPr>
        <p:spPr bwMode="gray">
          <a:xfrm>
            <a:off x="1596610" y="3332230"/>
            <a:ext cx="5940000" cy="360000"/>
          </a:xfrm>
          <a:prstGeom prst="roundRect">
            <a:avLst>
              <a:gd name="adj" fmla="val 22179"/>
            </a:avLst>
          </a:prstGeom>
          <a:solidFill>
            <a:schemeClr val="tx2">
              <a:lumMod val="40000"/>
              <a:lumOff val="60000"/>
            </a:schemeClr>
          </a:solidFill>
          <a:ln w="12700">
            <a:solidFill>
              <a:schemeClr val="bg2">
                <a:lumMod val="40000"/>
                <a:lumOff val="60000"/>
              </a:schemeClr>
            </a:solidFill>
            <a:miter lim="800000"/>
            <a:headEnd/>
            <a:tailEnd/>
          </a:ln>
          <a:effectLst/>
        </p:spPr>
        <p:txBody>
          <a:bodyPr lIns="108000" tIns="0" rIns="144000" bIns="0" rtlCol="0" anchor="ctr"/>
          <a:lstStyle/>
          <a:p>
            <a:pPr lvl="0">
              <a:lnSpc>
                <a:spcPct val="95000"/>
              </a:lnSpc>
              <a:spcAft>
                <a:spcPts val="800"/>
              </a:spcAft>
              <a:buClr>
                <a:prstClr val="white"/>
              </a:buClr>
              <a:defRPr/>
            </a:pPr>
            <a:r>
              <a:rPr kumimoji="0" lang="fr-FR" sz="2000" b="0" i="0" u="none" strike="noStrike" kern="0" cap="none" spc="0" normalizeH="0" baseline="0" noProof="1">
                <a:ln>
                  <a:noFill/>
                </a:ln>
                <a:solidFill>
                  <a:schemeClr val="tx2">
                    <a:lumMod val="50000"/>
                  </a:schemeClr>
                </a:solidFill>
                <a:effectLst/>
                <a:uLnTx/>
                <a:uFillTx/>
                <a:cs typeface="Arial" charset="0"/>
              </a:rPr>
              <a:t>4.    </a:t>
            </a:r>
            <a:r>
              <a:rPr kumimoji="0" lang="en-US" sz="2000" b="0" i="0" u="none" strike="noStrike" kern="0" cap="none" spc="0" normalizeH="0" baseline="0" noProof="1">
                <a:ln>
                  <a:noFill/>
                </a:ln>
                <a:solidFill>
                  <a:schemeClr val="tx2">
                    <a:lumMod val="50000"/>
                  </a:schemeClr>
                </a:solidFill>
                <a:effectLst/>
                <a:uLnTx/>
                <a:uFillTx/>
                <a:cs typeface="Calibri Light"/>
              </a:rPr>
              <a:t>Exemple d’une solution intégrée</a:t>
            </a:r>
            <a:endParaRPr lang="en-US" sz="2000" kern="0" noProof="1">
              <a:solidFill>
                <a:schemeClr val="tx2">
                  <a:lumMod val="50000"/>
                </a:schemeClr>
              </a:solidFill>
              <a:cs typeface="Calibri Light"/>
            </a:endParaRPr>
          </a:p>
        </p:txBody>
      </p:sp>
      <p:sp>
        <p:nvSpPr>
          <p:cNvPr id="20" name="Rectangle à coins arrondis 19"/>
          <p:cNvSpPr/>
          <p:nvPr/>
        </p:nvSpPr>
        <p:spPr bwMode="gray">
          <a:xfrm>
            <a:off x="7040037" y="3332229"/>
            <a:ext cx="648000" cy="360000"/>
          </a:xfrm>
          <a:prstGeom prst="roundRect">
            <a:avLst>
              <a:gd name="adj" fmla="val 22179"/>
            </a:avLst>
          </a:prstGeom>
          <a:solidFill>
            <a:schemeClr val="tx2">
              <a:lumMod val="40000"/>
              <a:lumOff val="60000"/>
            </a:schemeClr>
          </a:solidFill>
          <a:ln w="12700">
            <a:solidFill>
              <a:schemeClr val="bg2">
                <a:lumMod val="40000"/>
                <a:lumOff val="60000"/>
              </a:schemeClr>
            </a:solidFill>
            <a:miter lim="800000"/>
            <a:headEnd/>
            <a:tailEnd/>
          </a:ln>
          <a:effectLst/>
        </p:spPr>
        <p:txBody>
          <a:bodyPr lIns="108000" tIns="0" rIns="72000" bIns="0" rtlCol="0" anchor="ctr"/>
          <a:lstStyle/>
          <a:p>
            <a:pPr marL="0" marR="0" lvl="0" indent="0" algn="r" defTabSz="914400" eaLnBrk="1" fontAlgn="auto" latinLnBrk="0" hangingPunct="1">
              <a:lnSpc>
                <a:spcPct val="95000"/>
              </a:lnSpc>
              <a:spcBef>
                <a:spcPts val="0"/>
              </a:spcBef>
              <a:spcAft>
                <a:spcPts val="800"/>
              </a:spcAft>
              <a:buClr>
                <a:srgbClr val="969696"/>
              </a:buClr>
              <a:buSzTx/>
              <a:buFontTx/>
              <a:buNone/>
              <a:tabLst/>
              <a:defRPr/>
            </a:pPr>
            <a:r>
              <a:rPr lang="en-GB" sz="1600" kern="0" noProof="1">
                <a:solidFill>
                  <a:schemeClr val="tx2">
                    <a:lumMod val="50000"/>
                  </a:schemeClr>
                </a:solidFill>
                <a:cs typeface="Arial" charset="0"/>
              </a:rPr>
              <a:t>32</a:t>
            </a:r>
            <a:endParaRPr kumimoji="0" lang="en-GB" sz="1600" b="0" i="0" u="none" strike="noStrike" kern="0" cap="none" spc="0" normalizeH="0" baseline="0" noProof="1">
              <a:ln>
                <a:noFill/>
              </a:ln>
              <a:solidFill>
                <a:schemeClr val="tx2">
                  <a:lumMod val="50000"/>
                </a:schemeClr>
              </a:solidFill>
              <a:effectLst/>
              <a:uLnTx/>
              <a:uFillTx/>
              <a:cs typeface="Arial" charset="0"/>
            </a:endParaRPr>
          </a:p>
        </p:txBody>
      </p:sp>
      <p:sp>
        <p:nvSpPr>
          <p:cNvPr id="21" name="Rectangle à coins arrondis 12"/>
          <p:cNvSpPr/>
          <p:nvPr/>
        </p:nvSpPr>
        <p:spPr bwMode="gray">
          <a:xfrm>
            <a:off x="1596610" y="3878081"/>
            <a:ext cx="5940000" cy="360000"/>
          </a:xfrm>
          <a:prstGeom prst="roundRect">
            <a:avLst>
              <a:gd name="adj" fmla="val 22179"/>
            </a:avLst>
          </a:prstGeom>
          <a:solidFill>
            <a:schemeClr val="tx2">
              <a:lumMod val="40000"/>
              <a:lumOff val="60000"/>
            </a:schemeClr>
          </a:solidFill>
          <a:ln w="9525">
            <a:solidFill>
              <a:schemeClr val="bg2">
                <a:lumMod val="40000"/>
                <a:lumOff val="60000"/>
              </a:schemeClr>
            </a:solidFill>
            <a:miter lim="800000"/>
            <a:headEnd/>
            <a:tailEnd/>
          </a:ln>
          <a:effectLst/>
        </p:spPr>
        <p:txBody>
          <a:bodyPr lIns="108000" tIns="0" rIns="144000" bIns="0" rtlCol="0" anchor="ctr"/>
          <a:lstStyle/>
          <a:p>
            <a:pPr lvl="0">
              <a:lnSpc>
                <a:spcPct val="95000"/>
              </a:lnSpc>
              <a:spcAft>
                <a:spcPts val="800"/>
              </a:spcAft>
              <a:buClr>
                <a:prstClr val="white"/>
              </a:buClr>
              <a:defRPr/>
            </a:pPr>
            <a:r>
              <a:rPr lang="fr-FR" sz="2000" kern="0" noProof="1">
                <a:solidFill>
                  <a:schemeClr val="tx2">
                    <a:lumMod val="50000"/>
                  </a:schemeClr>
                </a:solidFill>
                <a:cs typeface="Calibri Light"/>
              </a:rPr>
              <a:t>5</a:t>
            </a:r>
            <a:r>
              <a:rPr kumimoji="0" lang="fr-FR" sz="2000" b="0" i="0" u="none" strike="noStrike" kern="0" cap="none" spc="0" normalizeH="0" baseline="0" noProof="1">
                <a:ln>
                  <a:noFill/>
                </a:ln>
                <a:solidFill>
                  <a:schemeClr val="tx2">
                    <a:lumMod val="50000"/>
                  </a:schemeClr>
                </a:solidFill>
                <a:effectLst/>
                <a:uLnTx/>
                <a:uFillTx/>
                <a:cs typeface="Calibri Light"/>
              </a:rPr>
              <a:t>.    Synthèse </a:t>
            </a:r>
            <a:endParaRPr kumimoji="0" lang="en-US" sz="2000" b="0" i="0" u="none" strike="noStrike" kern="0" cap="none" spc="0" normalizeH="0" baseline="0" noProof="1">
              <a:ln>
                <a:noFill/>
              </a:ln>
              <a:solidFill>
                <a:schemeClr val="tx2">
                  <a:lumMod val="50000"/>
                </a:schemeClr>
              </a:solidFill>
              <a:effectLst/>
              <a:uLnTx/>
              <a:uFillTx/>
              <a:cs typeface="Calibri Light"/>
            </a:endParaRPr>
          </a:p>
        </p:txBody>
      </p:sp>
      <p:sp>
        <p:nvSpPr>
          <p:cNvPr id="22" name="Rectangle à coins arrondis 13"/>
          <p:cNvSpPr/>
          <p:nvPr/>
        </p:nvSpPr>
        <p:spPr bwMode="gray">
          <a:xfrm>
            <a:off x="7040037" y="3878081"/>
            <a:ext cx="648000" cy="360000"/>
          </a:xfrm>
          <a:prstGeom prst="roundRect">
            <a:avLst>
              <a:gd name="adj" fmla="val 22179"/>
            </a:avLst>
          </a:prstGeom>
          <a:solidFill>
            <a:schemeClr val="tx2">
              <a:lumMod val="40000"/>
              <a:lumOff val="60000"/>
            </a:schemeClr>
          </a:solidFill>
          <a:ln w="9525">
            <a:solidFill>
              <a:schemeClr val="bg2">
                <a:lumMod val="40000"/>
                <a:lumOff val="60000"/>
              </a:schemeClr>
            </a:solidFill>
            <a:miter lim="800000"/>
            <a:headEnd/>
            <a:tailEnd/>
          </a:ln>
          <a:effectLst/>
        </p:spPr>
        <p:txBody>
          <a:bodyPr lIns="108000" tIns="0" rIns="72000" bIns="0" rtlCol="0" anchor="ctr"/>
          <a:lstStyle/>
          <a:p>
            <a:pPr marL="0" marR="0" lvl="0" indent="0" algn="r" defTabSz="914400" eaLnBrk="1" fontAlgn="auto" latinLnBrk="0" hangingPunct="1">
              <a:lnSpc>
                <a:spcPct val="95000"/>
              </a:lnSpc>
              <a:spcBef>
                <a:spcPts val="0"/>
              </a:spcBef>
              <a:spcAft>
                <a:spcPts val="800"/>
              </a:spcAft>
              <a:buClr>
                <a:srgbClr val="969696"/>
              </a:buClr>
              <a:buSzTx/>
              <a:buFontTx/>
              <a:buNone/>
              <a:tabLst/>
              <a:defRPr/>
            </a:pPr>
            <a:r>
              <a:rPr kumimoji="0" lang="en-GB" sz="1600" b="0" i="0" u="none" strike="noStrike" kern="0" cap="none" spc="0" normalizeH="0" baseline="0" noProof="1">
                <a:ln>
                  <a:noFill/>
                </a:ln>
                <a:solidFill>
                  <a:schemeClr val="tx2">
                    <a:lumMod val="50000"/>
                  </a:schemeClr>
                </a:solidFill>
                <a:effectLst/>
                <a:uLnTx/>
                <a:uFillTx/>
                <a:cs typeface="Calibri Light"/>
              </a:rPr>
              <a:t>37</a:t>
            </a:r>
          </a:p>
        </p:txBody>
      </p:sp>
      <p:sp>
        <p:nvSpPr>
          <p:cNvPr id="23" name="Rectangle à coins arrondis 18"/>
          <p:cNvSpPr/>
          <p:nvPr/>
        </p:nvSpPr>
        <p:spPr bwMode="gray">
          <a:xfrm>
            <a:off x="1596610" y="2768124"/>
            <a:ext cx="5940000" cy="360000"/>
          </a:xfrm>
          <a:prstGeom prst="roundRect">
            <a:avLst>
              <a:gd name="adj" fmla="val 22179"/>
            </a:avLst>
          </a:prstGeom>
          <a:solidFill>
            <a:schemeClr val="tx2">
              <a:lumMod val="40000"/>
              <a:lumOff val="60000"/>
            </a:schemeClr>
          </a:solidFill>
          <a:ln w="12700">
            <a:solidFill>
              <a:schemeClr val="bg2">
                <a:lumMod val="40000"/>
                <a:lumOff val="60000"/>
              </a:schemeClr>
            </a:solidFill>
            <a:miter lim="800000"/>
            <a:headEnd/>
            <a:tailEnd/>
          </a:ln>
          <a:effectLst/>
        </p:spPr>
        <p:txBody>
          <a:bodyPr lIns="108000" tIns="0" rIns="144000" bIns="0" rtlCol="0" anchor="ctr"/>
          <a:lstStyle/>
          <a:p>
            <a:pPr marL="0" marR="0" lvl="0" indent="0" defTabSz="914400" eaLnBrk="1" fontAlgn="auto" latinLnBrk="0" hangingPunct="1">
              <a:lnSpc>
                <a:spcPct val="95000"/>
              </a:lnSpc>
              <a:spcBef>
                <a:spcPts val="0"/>
              </a:spcBef>
              <a:spcAft>
                <a:spcPts val="800"/>
              </a:spcAft>
              <a:buClr>
                <a:srgbClr val="0E6284"/>
              </a:buClr>
              <a:buSzTx/>
              <a:buFontTx/>
              <a:buNone/>
              <a:tabLst/>
              <a:defRPr/>
            </a:pPr>
            <a:r>
              <a:rPr lang="fr-FR" sz="2000" kern="0" noProof="1">
                <a:solidFill>
                  <a:schemeClr val="tx2">
                    <a:lumMod val="50000"/>
                  </a:schemeClr>
                </a:solidFill>
                <a:cs typeface="Arial" charset="0"/>
              </a:rPr>
              <a:t>3</a:t>
            </a:r>
            <a:r>
              <a:rPr kumimoji="0" lang="fr-FR" sz="2000" b="0" i="0" u="none" strike="noStrike" kern="0" cap="none" spc="0" normalizeH="0" baseline="0" noProof="1">
                <a:ln>
                  <a:noFill/>
                </a:ln>
                <a:solidFill>
                  <a:schemeClr val="tx2">
                    <a:lumMod val="50000"/>
                  </a:schemeClr>
                </a:solidFill>
                <a:effectLst/>
                <a:uLnTx/>
                <a:uFillTx/>
                <a:cs typeface="Arial" charset="0"/>
              </a:rPr>
              <a:t>.    Présentation du cas 3</a:t>
            </a:r>
          </a:p>
        </p:txBody>
      </p:sp>
      <p:sp>
        <p:nvSpPr>
          <p:cNvPr id="24" name="Rectangle à coins arrondis 19"/>
          <p:cNvSpPr/>
          <p:nvPr/>
        </p:nvSpPr>
        <p:spPr bwMode="gray">
          <a:xfrm>
            <a:off x="7040037" y="2768123"/>
            <a:ext cx="648000" cy="360000"/>
          </a:xfrm>
          <a:prstGeom prst="roundRect">
            <a:avLst>
              <a:gd name="adj" fmla="val 22179"/>
            </a:avLst>
          </a:prstGeom>
          <a:solidFill>
            <a:schemeClr val="tx2">
              <a:lumMod val="40000"/>
              <a:lumOff val="60000"/>
            </a:schemeClr>
          </a:solidFill>
          <a:ln w="12700">
            <a:solidFill>
              <a:schemeClr val="bg2">
                <a:lumMod val="40000"/>
                <a:lumOff val="60000"/>
              </a:schemeClr>
            </a:solidFill>
            <a:miter lim="800000"/>
            <a:headEnd/>
            <a:tailEnd/>
          </a:ln>
          <a:effectLst/>
        </p:spPr>
        <p:txBody>
          <a:bodyPr lIns="108000" tIns="0" rIns="72000" bIns="0" rtlCol="0" anchor="ctr"/>
          <a:lstStyle/>
          <a:p>
            <a:pPr marL="0" marR="0" lvl="0" indent="0" algn="r" defTabSz="914400" eaLnBrk="1" fontAlgn="auto" latinLnBrk="0" hangingPunct="1">
              <a:lnSpc>
                <a:spcPct val="95000"/>
              </a:lnSpc>
              <a:spcBef>
                <a:spcPts val="0"/>
              </a:spcBef>
              <a:spcAft>
                <a:spcPts val="800"/>
              </a:spcAft>
              <a:buClr>
                <a:srgbClr val="969696"/>
              </a:buClr>
              <a:buSzTx/>
              <a:buFontTx/>
              <a:buNone/>
              <a:tabLst/>
              <a:defRPr/>
            </a:pPr>
            <a:r>
              <a:rPr lang="en-GB" sz="1600" kern="0" noProof="1">
                <a:solidFill>
                  <a:schemeClr val="tx2">
                    <a:lumMod val="50000"/>
                  </a:schemeClr>
                </a:solidFill>
                <a:cs typeface="Arial" charset="0"/>
              </a:rPr>
              <a:t>33</a:t>
            </a:r>
            <a:endParaRPr kumimoji="0" lang="en-GB" sz="1600" b="0" i="0" u="none" strike="noStrike" kern="0" cap="none" spc="0" normalizeH="0" baseline="0" noProof="1">
              <a:ln>
                <a:noFill/>
              </a:ln>
              <a:solidFill>
                <a:schemeClr val="tx2">
                  <a:lumMod val="50000"/>
                </a:schemeClr>
              </a:solidFill>
              <a:effectLst/>
              <a:uLnTx/>
              <a:uFillTx/>
              <a:cs typeface="Arial" charset="0"/>
            </a:endParaRPr>
          </a:p>
        </p:txBody>
      </p:sp>
    </p:spTree>
    <p:extLst>
      <p:ext uri="{BB962C8B-B14F-4D97-AF65-F5344CB8AC3E}">
        <p14:creationId xmlns:p14="http://schemas.microsoft.com/office/powerpoint/2010/main" val="305597116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0000" y="1164192"/>
            <a:ext cx="6817074" cy="1983729"/>
          </a:xfrm>
          <a:prstGeom prst="rect">
            <a:avLst/>
          </a:prstGeom>
        </p:spPr>
      </p:pic>
      <p:pic>
        <p:nvPicPr>
          <p:cNvPr id="9" name="Image 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884772" y="3310535"/>
            <a:ext cx="7807570" cy="2942510"/>
          </a:xfrm>
          <a:prstGeom prst="rect">
            <a:avLst/>
          </a:prstGeom>
        </p:spPr>
      </p:pic>
      <p:sp>
        <p:nvSpPr>
          <p:cNvPr id="10" name="Titre 6"/>
          <p:cNvSpPr>
            <a:spLocks noGrp="1"/>
          </p:cNvSpPr>
          <p:nvPr>
            <p:ph type="title"/>
          </p:nvPr>
        </p:nvSpPr>
        <p:spPr>
          <a:xfrm>
            <a:off x="450000" y="95042"/>
            <a:ext cx="8694000" cy="351989"/>
          </a:xfrm>
        </p:spPr>
        <p:txBody>
          <a:bodyPr/>
          <a:lstStyle/>
          <a:p>
            <a:r>
              <a:rPr lang="fr-FR" b="1" dirty="0"/>
              <a:t>2. PRÉSENTATION DU CAS « CONSEILLER VIRTUEL POUR LA SOUSCRIPTION EN LIGNE DE CRÉDITS IMMOBILIERS »</a:t>
            </a:r>
          </a:p>
        </p:txBody>
      </p:sp>
      <p:sp>
        <p:nvSpPr>
          <p:cNvPr id="13" name="Espace réservé du texte 7"/>
          <p:cNvSpPr>
            <a:spLocks noGrp="1"/>
          </p:cNvSpPr>
          <p:nvPr>
            <p:ph type="body" sz="quarter" idx="15"/>
          </p:nvPr>
        </p:nvSpPr>
        <p:spPr>
          <a:xfrm>
            <a:off x="450000" y="461578"/>
            <a:ext cx="8474294" cy="540000"/>
          </a:xfrm>
        </p:spPr>
        <p:txBody>
          <a:bodyPr anchor="t"/>
          <a:lstStyle/>
          <a:p>
            <a:r>
              <a:rPr lang="fr-FR" sz="2000" dirty="0"/>
              <a:t>5. Paramétrage : amélioration continue</a:t>
            </a:r>
          </a:p>
        </p:txBody>
      </p:sp>
      <p:sp>
        <p:nvSpPr>
          <p:cNvPr id="6" name="Rectangle 5">
            <a:extLst>
              <a:ext uri="{FF2B5EF4-FFF2-40B4-BE49-F238E27FC236}">
                <a16:creationId xmlns:a16="http://schemas.microsoft.com/office/drawing/2014/main" id="{8024706E-7CA8-43B6-A95A-08988634D040}"/>
              </a:ext>
            </a:extLst>
          </p:cNvPr>
          <p:cNvSpPr/>
          <p:nvPr/>
        </p:nvSpPr>
        <p:spPr>
          <a:xfrm>
            <a:off x="6221691" y="1205317"/>
            <a:ext cx="810705" cy="169682"/>
          </a:xfrm>
          <a:prstGeom prst="rect">
            <a:avLst/>
          </a:prstGeom>
          <a:solidFill>
            <a:srgbClr val="343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F7AD0390-0E5B-4238-8C26-A63C15530A0C}"/>
              </a:ext>
            </a:extLst>
          </p:cNvPr>
          <p:cNvSpPr/>
          <p:nvPr/>
        </p:nvSpPr>
        <p:spPr>
          <a:xfrm>
            <a:off x="7569724" y="3343129"/>
            <a:ext cx="810705" cy="169682"/>
          </a:xfrm>
          <a:prstGeom prst="rect">
            <a:avLst/>
          </a:prstGeom>
          <a:solidFill>
            <a:srgbClr val="34333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8248705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6"/>
          <p:cNvSpPr>
            <a:spLocks noGrp="1"/>
          </p:cNvSpPr>
          <p:nvPr>
            <p:ph type="title"/>
          </p:nvPr>
        </p:nvSpPr>
        <p:spPr>
          <a:xfrm>
            <a:off x="450000" y="95042"/>
            <a:ext cx="8694000" cy="351989"/>
          </a:xfrm>
        </p:spPr>
        <p:txBody>
          <a:bodyPr/>
          <a:lstStyle/>
          <a:p>
            <a:r>
              <a:rPr lang="it-IT" b="1" dirty="0"/>
              <a:t>2. PRÉSENTATION DU CAS «</a:t>
            </a:r>
            <a:r>
              <a:rPr lang="fr-FR" b="1" dirty="0"/>
              <a:t>CONSEILLER VIRTUEL POUR ASSISTER LE CLIENT À SOUSCRIRE UN CRÉDIT IMMOBILIER »</a:t>
            </a:r>
          </a:p>
        </p:txBody>
      </p:sp>
      <p:sp>
        <p:nvSpPr>
          <p:cNvPr id="9" name="Espace réservé du texte 7"/>
          <p:cNvSpPr>
            <a:spLocks noGrp="1"/>
          </p:cNvSpPr>
          <p:nvPr>
            <p:ph type="body" sz="quarter" idx="15"/>
          </p:nvPr>
        </p:nvSpPr>
        <p:spPr>
          <a:xfrm>
            <a:off x="450000" y="461578"/>
            <a:ext cx="8474294" cy="540000"/>
          </a:xfrm>
        </p:spPr>
        <p:txBody>
          <a:bodyPr lIns="0" tIns="36000" rIns="0" bIns="0" anchor="t"/>
          <a:lstStyle/>
          <a:p>
            <a:r>
              <a:rPr lang="fr-FR" sz="2000" dirty="0"/>
              <a:t>6. Retour d'expérience</a:t>
            </a:r>
          </a:p>
        </p:txBody>
      </p:sp>
      <p:graphicFrame>
        <p:nvGraphicFramePr>
          <p:cNvPr id="12" name="Tableau 11">
            <a:extLst>
              <a:ext uri="{FF2B5EF4-FFF2-40B4-BE49-F238E27FC236}">
                <a16:creationId xmlns:a16="http://schemas.microsoft.com/office/drawing/2014/main" id="{3D5BDFAD-3466-4867-A778-B9B3C219A3E6}"/>
              </a:ext>
            </a:extLst>
          </p:cNvPr>
          <p:cNvGraphicFramePr>
            <a:graphicFrameLocks noGrp="1"/>
          </p:cNvGraphicFramePr>
          <p:nvPr>
            <p:extLst>
              <p:ext uri="{D42A27DB-BD31-4B8C-83A1-F6EECF244321}">
                <p14:modId xmlns:p14="http://schemas.microsoft.com/office/powerpoint/2010/main" val="3750788711"/>
              </p:ext>
            </p:extLst>
          </p:nvPr>
        </p:nvGraphicFramePr>
        <p:xfrm>
          <a:off x="275801" y="1018139"/>
          <a:ext cx="8592399" cy="4956720"/>
        </p:xfrm>
        <a:graphic>
          <a:graphicData uri="http://schemas.openxmlformats.org/drawingml/2006/table">
            <a:tbl>
              <a:tblPr firstRow="1" bandRow="1">
                <a:tableStyleId>{F5AB1C69-6EDB-4FF4-983F-18BD219EF322}</a:tableStyleId>
              </a:tblPr>
              <a:tblGrid>
                <a:gridCol w="2521800">
                  <a:extLst>
                    <a:ext uri="{9D8B030D-6E8A-4147-A177-3AD203B41FA5}">
                      <a16:colId xmlns:a16="http://schemas.microsoft.com/office/drawing/2014/main" val="2990187274"/>
                    </a:ext>
                  </a:extLst>
                </a:gridCol>
                <a:gridCol w="571500">
                  <a:extLst>
                    <a:ext uri="{9D8B030D-6E8A-4147-A177-3AD203B41FA5}">
                      <a16:colId xmlns:a16="http://schemas.microsoft.com/office/drawing/2014/main" val="630807933"/>
                    </a:ext>
                  </a:extLst>
                </a:gridCol>
                <a:gridCol w="5499099">
                  <a:extLst>
                    <a:ext uri="{9D8B030D-6E8A-4147-A177-3AD203B41FA5}">
                      <a16:colId xmlns:a16="http://schemas.microsoft.com/office/drawing/2014/main" val="1837185734"/>
                    </a:ext>
                  </a:extLst>
                </a:gridCol>
              </a:tblGrid>
              <a:tr h="325348">
                <a:tc gridSpan="2">
                  <a:txBody>
                    <a:bodyPr/>
                    <a:lstStyle/>
                    <a:p>
                      <a:pPr algn="ctr"/>
                      <a:r>
                        <a:rPr lang="fr-FR" dirty="0"/>
                        <a:t>Caractéristiques</a:t>
                      </a:r>
                    </a:p>
                  </a:txBody>
                  <a:tcPr/>
                </a:tc>
                <a:tc hMerge="1">
                  <a:txBody>
                    <a:bodyPr/>
                    <a:lstStyle/>
                    <a:p>
                      <a:endParaRPr lang="fr-FR" dirty="0"/>
                    </a:p>
                  </a:txBody>
                  <a:tcPr/>
                </a:tc>
                <a:tc>
                  <a:txBody>
                    <a:bodyPr/>
                    <a:lstStyle/>
                    <a:p>
                      <a:pPr algn="ctr"/>
                      <a:r>
                        <a:rPr lang="fr-FR" dirty="0"/>
                        <a:t>Commentaires</a:t>
                      </a:r>
                    </a:p>
                  </a:txBody>
                  <a:tcPr/>
                </a:tc>
                <a:extLst>
                  <a:ext uri="{0D108BD9-81ED-4DB2-BD59-A6C34878D82A}">
                    <a16:rowId xmlns:a16="http://schemas.microsoft.com/office/drawing/2014/main" val="3310097144"/>
                  </a:ext>
                </a:extLst>
              </a:tr>
              <a:tr h="325348">
                <a:tc>
                  <a:txBody>
                    <a:bodyPr/>
                    <a:lstStyle/>
                    <a:p>
                      <a:r>
                        <a:rPr lang="fr-FR" sz="1600" dirty="0">
                          <a:solidFill>
                            <a:schemeClr val="tx2">
                              <a:lumMod val="50000"/>
                            </a:schemeClr>
                          </a:solidFill>
                        </a:rPr>
                        <a:t>Installation on-</a:t>
                      </a:r>
                      <a:r>
                        <a:rPr lang="fr-FR" sz="1600" dirty="0" err="1">
                          <a:solidFill>
                            <a:schemeClr val="tx2">
                              <a:lumMod val="50000"/>
                            </a:schemeClr>
                          </a:solidFill>
                        </a:rPr>
                        <a:t>premise</a:t>
                      </a:r>
                      <a:endParaRPr lang="fr-FR" sz="1600" dirty="0">
                        <a:solidFill>
                          <a:schemeClr val="tx2">
                            <a:lumMod val="50000"/>
                          </a:schemeClr>
                        </a:solidFill>
                      </a:endParaRP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
                          <a:schemeClr val="tx2">
                            <a:lumMod val="50000"/>
                          </a:schemeClr>
                        </a:buClr>
                        <a:buSzTx/>
                        <a:buFont typeface="Wingdings" panose="05000000000000000000" pitchFamily="2" charset="2"/>
                        <a:buNone/>
                        <a:tabLst/>
                        <a:defRPr/>
                      </a:pPr>
                      <a:r>
                        <a:rPr lang="fr-FR" dirty="0">
                          <a:solidFill>
                            <a:schemeClr val="tx2">
                              <a:lumMod val="50000"/>
                            </a:schemeClr>
                          </a:solidFill>
                          <a:sym typeface="Wingdings" panose="05000000000000000000" pitchFamily="2" charset="2"/>
                        </a:rPr>
                        <a:t></a:t>
                      </a:r>
                      <a:r>
                        <a:rPr lang="fr-FR" dirty="0">
                          <a:solidFill>
                            <a:schemeClr val="tx2">
                              <a:lumMod val="50000"/>
                            </a:schemeClr>
                          </a:solidFill>
                        </a:rPr>
                        <a:t> </a:t>
                      </a:r>
                    </a:p>
                  </a:txBody>
                  <a:tcPr marT="36000" marB="36000" anchor="ctr"/>
                </a:tc>
                <a:tc>
                  <a:txBody>
                    <a:bodyPr/>
                    <a:lstStyle/>
                    <a:p>
                      <a:r>
                        <a:rPr lang="fr-FR" sz="1400">
                          <a:solidFill>
                            <a:schemeClr val="tx2">
                              <a:lumMod val="50000"/>
                            </a:schemeClr>
                          </a:solidFill>
                        </a:rPr>
                        <a:t>Solution Cloud </a:t>
                      </a:r>
                      <a:r>
                        <a:rPr lang="fr-FR" sz="1400" dirty="0">
                          <a:solidFill>
                            <a:schemeClr val="tx2">
                              <a:lumMod val="50000"/>
                            </a:schemeClr>
                          </a:solidFill>
                        </a:rPr>
                        <a:t>(SaaS). Installation on-</a:t>
                      </a:r>
                      <a:r>
                        <a:rPr lang="fr-FR" sz="1400" dirty="0" err="1">
                          <a:solidFill>
                            <a:schemeClr val="tx2">
                              <a:lumMod val="50000"/>
                            </a:schemeClr>
                          </a:solidFill>
                        </a:rPr>
                        <a:t>premise</a:t>
                      </a:r>
                      <a:r>
                        <a:rPr lang="fr-FR" sz="1400" dirty="0">
                          <a:solidFill>
                            <a:schemeClr val="tx2">
                              <a:lumMod val="50000"/>
                            </a:schemeClr>
                          </a:solidFill>
                        </a:rPr>
                        <a:t> possible chez certains clients.</a:t>
                      </a:r>
                    </a:p>
                  </a:txBody>
                  <a:tcPr marT="36000" marB="36000" anchor="ctr"/>
                </a:tc>
                <a:extLst>
                  <a:ext uri="{0D108BD9-81ED-4DB2-BD59-A6C34878D82A}">
                    <a16:rowId xmlns:a16="http://schemas.microsoft.com/office/drawing/2014/main" val="335571817"/>
                  </a:ext>
                </a:extLst>
              </a:tr>
              <a:tr h="325348">
                <a:tc>
                  <a:txBody>
                    <a:bodyPr/>
                    <a:lstStyle/>
                    <a:p>
                      <a:r>
                        <a:rPr lang="fr-FR" sz="1600" dirty="0">
                          <a:solidFill>
                            <a:schemeClr val="tx2">
                              <a:lumMod val="50000"/>
                            </a:schemeClr>
                          </a:solidFill>
                        </a:rPr>
                        <a:t>Performance </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fr-FR" dirty="0">
                          <a:solidFill>
                            <a:schemeClr val="tx2">
                              <a:lumMod val="50000"/>
                            </a:schemeClr>
                          </a:solidFill>
                          <a:sym typeface="Wingdings" panose="05000000000000000000" pitchFamily="2" charset="2"/>
                        </a:rPr>
                        <a:t></a:t>
                      </a:r>
                      <a:r>
                        <a:rPr lang="fr-FR" dirty="0">
                          <a:solidFill>
                            <a:schemeClr val="tx2">
                              <a:lumMod val="50000"/>
                            </a:schemeClr>
                          </a:solidFill>
                        </a:rPr>
                        <a:t> </a:t>
                      </a:r>
                    </a:p>
                  </a:txBody>
                  <a:tcPr marT="36000" marB="360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dirty="0">
                          <a:solidFill>
                            <a:schemeClr val="tx2">
                              <a:lumMod val="50000"/>
                            </a:schemeClr>
                          </a:solidFill>
                        </a:rPr>
                        <a:t>API moderne et bien faite. </a:t>
                      </a:r>
                    </a:p>
                  </a:txBody>
                  <a:tcPr marT="36000" marB="36000" anchor="ctr"/>
                </a:tc>
                <a:extLst>
                  <a:ext uri="{0D108BD9-81ED-4DB2-BD59-A6C34878D82A}">
                    <a16:rowId xmlns:a16="http://schemas.microsoft.com/office/drawing/2014/main" val="3876227200"/>
                  </a:ext>
                </a:extLst>
              </a:tr>
              <a:tr h="325348">
                <a:tc>
                  <a:txBody>
                    <a:bodyPr/>
                    <a:lstStyle/>
                    <a:p>
                      <a:r>
                        <a:rPr lang="fr-FR" sz="1600" dirty="0">
                          <a:solidFill>
                            <a:schemeClr val="tx2">
                              <a:lumMod val="50000"/>
                            </a:schemeClr>
                          </a:solidFill>
                        </a:rPr>
                        <a:t>Gestion d’un grand volume de règles</a:t>
                      </a:r>
                    </a:p>
                  </a:txBody>
                  <a:tcPr marR="0" marT="36000" marB="36000" anchor="ctr"/>
                </a:tc>
                <a:tc>
                  <a:txBody>
                    <a:bodyPr/>
                    <a:lstStyle/>
                    <a:p>
                      <a:pPr algn="ct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dirty="0">
                          <a:solidFill>
                            <a:schemeClr val="tx2">
                              <a:lumMod val="50000"/>
                            </a:schemeClr>
                          </a:solidFill>
                        </a:rPr>
                        <a:t>Bien adapté pour du Q&amp;A.</a:t>
                      </a:r>
                    </a:p>
                  </a:txBody>
                  <a:tcPr marT="36000" marB="36000" anchor="ctr"/>
                </a:tc>
                <a:extLst>
                  <a:ext uri="{0D108BD9-81ED-4DB2-BD59-A6C34878D82A}">
                    <a16:rowId xmlns:a16="http://schemas.microsoft.com/office/drawing/2014/main" val="3441080640"/>
                  </a:ext>
                </a:extLst>
              </a:tr>
              <a:tr h="0">
                <a:tc>
                  <a:txBody>
                    <a:bodyPr/>
                    <a:lstStyle/>
                    <a:p>
                      <a:r>
                        <a:rPr lang="fr-FR" sz="1600" dirty="0">
                          <a:solidFill>
                            <a:schemeClr val="tx2">
                              <a:lumMod val="50000"/>
                            </a:schemeClr>
                          </a:solidFill>
                        </a:rPr>
                        <a:t>Moteur NLU</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dirty="0">
                          <a:solidFill>
                            <a:schemeClr val="tx2">
                              <a:lumMod val="50000"/>
                            </a:schemeClr>
                          </a:solidFill>
                        </a:rPr>
                        <a:t>En français, gestion des fautes d'orthographe sur les intentions mais pas sur les entités.</a:t>
                      </a:r>
                    </a:p>
                  </a:txBody>
                  <a:tcPr marT="36000" marB="36000" anchor="ctr"/>
                </a:tc>
                <a:extLst>
                  <a:ext uri="{0D108BD9-81ED-4DB2-BD59-A6C34878D82A}">
                    <a16:rowId xmlns:a16="http://schemas.microsoft.com/office/drawing/2014/main" val="4096858605"/>
                  </a:ext>
                </a:extLst>
              </a:tr>
              <a:tr h="325348">
                <a:tc>
                  <a:txBody>
                    <a:bodyPr/>
                    <a:lstStyle/>
                    <a:p>
                      <a:r>
                        <a:rPr lang="fr-FR" sz="1600" dirty="0">
                          <a:solidFill>
                            <a:schemeClr val="tx2">
                              <a:lumMod val="50000"/>
                            </a:schemeClr>
                          </a:solidFill>
                        </a:rPr>
                        <a:t>Extensibilité</a:t>
                      </a:r>
                    </a:p>
                  </a:txBody>
                  <a:tcPr marR="0" marT="36000" marB="3600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dirty="0">
                          <a:solidFill>
                            <a:schemeClr val="tx2">
                              <a:lumMod val="50000"/>
                            </a:schemeClr>
                          </a:solidFill>
                        </a:rPr>
                        <a:t>Un petit langage est inclus : </a:t>
                      </a:r>
                      <a:r>
                        <a:rPr lang="fr-FR" sz="1400" dirty="0" err="1">
                          <a:solidFill>
                            <a:schemeClr val="tx2">
                              <a:lumMod val="50000"/>
                            </a:schemeClr>
                          </a:solidFill>
                        </a:rPr>
                        <a:t>SpEL</a:t>
                      </a:r>
                      <a:r>
                        <a:rPr lang="fr-FR" sz="1400" dirty="0">
                          <a:solidFill>
                            <a:schemeClr val="tx2">
                              <a:lumMod val="50000"/>
                            </a:schemeClr>
                          </a:solidFill>
                        </a:rPr>
                        <a:t> (Spring Expression </a:t>
                      </a:r>
                      <a:r>
                        <a:rPr lang="fr-FR" sz="1400" dirty="0" err="1">
                          <a:solidFill>
                            <a:schemeClr val="tx2">
                              <a:lumMod val="50000"/>
                            </a:schemeClr>
                          </a:solidFill>
                        </a:rPr>
                        <a:t>language</a:t>
                      </a:r>
                      <a:r>
                        <a:rPr lang="fr-FR" sz="1400" dirty="0">
                          <a:solidFill>
                            <a:schemeClr val="tx2">
                              <a:lumMod val="50000"/>
                            </a:schemeClr>
                          </a:solidFill>
                        </a:rPr>
                        <a:t>).</a:t>
                      </a:r>
                    </a:p>
                    <a:p>
                      <a:pPr marL="0" marR="0" indent="0" algn="l" defTabSz="914400" rtl="0" eaLnBrk="1" fontAlgn="auto" latinLnBrk="0" hangingPunct="1">
                        <a:lnSpc>
                          <a:spcPct val="100000"/>
                        </a:lnSpc>
                        <a:spcBef>
                          <a:spcPts val="0"/>
                        </a:spcBef>
                        <a:spcAft>
                          <a:spcPts val="0"/>
                        </a:spcAft>
                        <a:buClrTx/>
                        <a:buSzTx/>
                        <a:buFontTx/>
                        <a:buNone/>
                        <a:tabLst/>
                        <a:defRPr/>
                      </a:pPr>
                      <a:r>
                        <a:rPr lang="fr-FR" sz="1400" kern="1200" dirty="0">
                          <a:solidFill>
                            <a:schemeClr val="tx2">
                              <a:lumMod val="50000"/>
                            </a:schemeClr>
                          </a:solidFill>
                          <a:latin typeface="+mn-lt"/>
                          <a:ea typeface="+mn-ea"/>
                          <a:cs typeface="+mn-cs"/>
                        </a:rPr>
                        <a:t>Mais pas d’appels Web Service en cours d’exécution.</a:t>
                      </a:r>
                    </a:p>
                  </a:txBody>
                  <a:tcPr marT="36000" marB="36000"/>
                </a:tc>
                <a:extLst>
                  <a:ext uri="{0D108BD9-81ED-4DB2-BD59-A6C34878D82A}">
                    <a16:rowId xmlns:a16="http://schemas.microsoft.com/office/drawing/2014/main" val="230786594"/>
                  </a:ext>
                </a:extLst>
              </a:tr>
              <a:tr h="325348">
                <a:tc>
                  <a:txBody>
                    <a:bodyPr/>
                    <a:lstStyle/>
                    <a:p>
                      <a:r>
                        <a:rPr lang="fr-FR" sz="1600" dirty="0" err="1">
                          <a:solidFill>
                            <a:schemeClr val="tx2">
                              <a:lumMod val="50000"/>
                            </a:schemeClr>
                          </a:solidFill>
                        </a:rPr>
                        <a:t>Versionning</a:t>
                      </a:r>
                      <a:r>
                        <a:rPr lang="fr-FR" sz="1600" dirty="0">
                          <a:solidFill>
                            <a:schemeClr val="tx2">
                              <a:lumMod val="50000"/>
                            </a:schemeClr>
                          </a:solidFill>
                        </a:rPr>
                        <a:t> – </a:t>
                      </a:r>
                      <a:r>
                        <a:rPr lang="fr-FR" sz="1600" dirty="0" err="1">
                          <a:solidFill>
                            <a:schemeClr val="tx2">
                              <a:lumMod val="50000"/>
                            </a:schemeClr>
                          </a:solidFill>
                        </a:rPr>
                        <a:t>Testing</a:t>
                      </a:r>
                      <a:endParaRPr lang="fr-FR" sz="1600" dirty="0">
                        <a:solidFill>
                          <a:schemeClr val="tx2">
                            <a:lumMod val="50000"/>
                          </a:schemeClr>
                        </a:solidFill>
                      </a:endParaRP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kern="1200" dirty="0">
                          <a:solidFill>
                            <a:schemeClr val="tx2">
                              <a:lumMod val="50000"/>
                            </a:schemeClr>
                          </a:solidFill>
                          <a:latin typeface="+mn-lt"/>
                          <a:ea typeface="+mn-ea"/>
                          <a:cs typeface="+mn-cs"/>
                        </a:rPr>
                        <a:t>Pas de gestion des versions. Exports possibles.</a:t>
                      </a:r>
                    </a:p>
                  </a:txBody>
                  <a:tcPr marT="36000" marB="36000" anchor="ctr"/>
                </a:tc>
                <a:extLst>
                  <a:ext uri="{0D108BD9-81ED-4DB2-BD59-A6C34878D82A}">
                    <a16:rowId xmlns:a16="http://schemas.microsoft.com/office/drawing/2014/main" val="1902308093"/>
                  </a:ext>
                </a:extLst>
              </a:tr>
              <a:tr h="325348">
                <a:tc>
                  <a:txBody>
                    <a:bodyPr/>
                    <a:lstStyle/>
                    <a:p>
                      <a:r>
                        <a:rPr lang="fr-FR" sz="1600" dirty="0">
                          <a:solidFill>
                            <a:schemeClr val="tx2">
                              <a:lumMod val="50000"/>
                            </a:schemeClr>
                          </a:solidFill>
                        </a:rPr>
                        <a:t>Documentation – Support</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rgbClr val="FF0000"/>
                        </a:solidFill>
                        <a:sym typeface="Wingdings" panose="05000000000000000000" pitchFamily="2" charset="2"/>
                      </a:endParaRPr>
                    </a:p>
                  </a:txBody>
                  <a:tcPr marT="36000" marB="360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kern="1200" dirty="0">
                          <a:solidFill>
                            <a:schemeClr val="tx2">
                              <a:lumMod val="50000"/>
                            </a:schemeClr>
                          </a:solidFill>
                          <a:latin typeface="+mn-lt"/>
                          <a:ea typeface="+mn-ea"/>
                          <a:cs typeface="+mn-cs"/>
                        </a:rPr>
                        <a:t>Documentation de qualité. Support par IBM ou un tiers.</a:t>
                      </a:r>
                    </a:p>
                  </a:txBody>
                  <a:tcPr marT="36000" marB="36000" anchor="ctr"/>
                </a:tc>
                <a:extLst>
                  <a:ext uri="{0D108BD9-81ED-4DB2-BD59-A6C34878D82A}">
                    <a16:rowId xmlns:a16="http://schemas.microsoft.com/office/drawing/2014/main" val="2815528445"/>
                  </a:ext>
                </a:extLst>
              </a:tr>
              <a:tr h="325348">
                <a:tc>
                  <a:txBody>
                    <a:bodyPr/>
                    <a:lstStyle/>
                    <a:p>
                      <a:r>
                        <a:rPr lang="fr-FR" sz="1600" dirty="0">
                          <a:solidFill>
                            <a:schemeClr val="tx2">
                              <a:lumMod val="50000"/>
                            </a:schemeClr>
                          </a:solidFill>
                        </a:rPr>
                        <a:t>IHM de développement</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kern="1200" dirty="0">
                          <a:solidFill>
                            <a:schemeClr val="tx2">
                              <a:lumMod val="50000"/>
                            </a:schemeClr>
                          </a:solidFill>
                          <a:latin typeface="+mn-lt"/>
                          <a:ea typeface="+mn-ea"/>
                          <a:cs typeface="+mn-cs"/>
                        </a:rPr>
                        <a:t>L'interface graphique est confortable et permet d'être efficace, pour un utilisateur technique comme pour un utilisateur métier.</a:t>
                      </a:r>
                    </a:p>
                  </a:txBody>
                  <a:tcPr marT="36000" marB="36000"/>
                </a:tc>
                <a:extLst>
                  <a:ext uri="{0D108BD9-81ED-4DB2-BD59-A6C34878D82A}">
                    <a16:rowId xmlns:a16="http://schemas.microsoft.com/office/drawing/2014/main" val="2360588107"/>
                  </a:ext>
                </a:extLst>
              </a:tr>
              <a:tr h="325348">
                <a:tc>
                  <a:txBody>
                    <a:bodyPr/>
                    <a:lstStyle/>
                    <a:p>
                      <a:r>
                        <a:rPr lang="fr-FR" sz="1600" dirty="0">
                          <a:solidFill>
                            <a:schemeClr val="tx2">
                              <a:lumMod val="50000"/>
                            </a:schemeClr>
                          </a:solidFill>
                        </a:rPr>
                        <a:t>Apprentissage</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rgbClr val="FF0000"/>
                        </a:solidFill>
                      </a:endParaRPr>
                    </a:p>
                  </a:txBody>
                  <a:tcPr marT="36000" marB="36000"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400" kern="1200" dirty="0">
                          <a:solidFill>
                            <a:schemeClr val="tx2">
                              <a:lumMod val="50000"/>
                            </a:schemeClr>
                          </a:solidFill>
                          <a:latin typeface="+mn-lt"/>
                          <a:ea typeface="+mn-ea"/>
                          <a:cs typeface="+mn-cs"/>
                        </a:rPr>
                        <a:t>La reconnaissance des intentions et entités se fait via un algorithme d’apprentissage efficace.</a:t>
                      </a:r>
                    </a:p>
                  </a:txBody>
                  <a:tcPr marT="36000" marB="36000"/>
                </a:tc>
                <a:extLst>
                  <a:ext uri="{0D108BD9-81ED-4DB2-BD59-A6C34878D82A}">
                    <a16:rowId xmlns:a16="http://schemas.microsoft.com/office/drawing/2014/main" val="3181661120"/>
                  </a:ext>
                </a:extLst>
              </a:tr>
              <a:tr h="325348">
                <a:tc>
                  <a:txBody>
                    <a:bodyPr/>
                    <a:lstStyle/>
                    <a:p>
                      <a:r>
                        <a:rPr lang="fr-FR" sz="1600" dirty="0" err="1">
                          <a:solidFill>
                            <a:schemeClr val="tx2">
                              <a:lumMod val="50000"/>
                            </a:schemeClr>
                          </a:solidFill>
                        </a:rPr>
                        <a:t>Reporting</a:t>
                      </a:r>
                      <a:r>
                        <a:rPr lang="fr-FR" sz="1600" baseline="0" dirty="0">
                          <a:solidFill>
                            <a:schemeClr val="tx2">
                              <a:lumMod val="50000"/>
                            </a:schemeClr>
                          </a:solidFill>
                        </a:rPr>
                        <a:t> – suivi d’utilisation</a:t>
                      </a:r>
                      <a:endParaRPr lang="fr-FR" sz="1600" dirty="0">
                        <a:solidFill>
                          <a:schemeClr val="tx2">
                            <a:lumMod val="50000"/>
                          </a:schemeClr>
                        </a:solidFill>
                      </a:endParaRPr>
                    </a:p>
                  </a:txBody>
                  <a:tcPr marR="0" marT="36000" marB="3600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kern="1200" dirty="0">
                          <a:solidFill>
                            <a:schemeClr val="tx2">
                              <a:lumMod val="50000"/>
                            </a:schemeClr>
                          </a:solidFill>
                          <a:latin typeface="+mn-lt"/>
                          <a:ea typeface="+mn-ea"/>
                          <a:cs typeface="+mn-cs"/>
                        </a:rPr>
                        <a:t>L’API ne stocke pas de logs et ne permet pas de faire </a:t>
                      </a:r>
                      <a:r>
                        <a:rPr lang="fr-FR" sz="1400" kern="1200" dirty="0" err="1">
                          <a:solidFill>
                            <a:schemeClr val="tx2">
                              <a:lumMod val="50000"/>
                            </a:schemeClr>
                          </a:solidFill>
                          <a:latin typeface="+mn-lt"/>
                          <a:ea typeface="+mn-ea"/>
                          <a:cs typeface="+mn-cs"/>
                        </a:rPr>
                        <a:t>d’analytics</a:t>
                      </a:r>
                      <a:r>
                        <a:rPr lang="fr-FR" sz="1400" kern="1200" dirty="0">
                          <a:solidFill>
                            <a:schemeClr val="tx2">
                              <a:lumMod val="50000"/>
                            </a:schemeClr>
                          </a:solidFill>
                          <a:latin typeface="+mn-lt"/>
                          <a:ea typeface="+mn-ea"/>
                          <a:cs typeface="+mn-cs"/>
                        </a:rPr>
                        <a:t>. Cela doit être prévu par ailleurs.</a:t>
                      </a:r>
                    </a:p>
                  </a:txBody>
                  <a:tcPr marT="36000" marB="36000"/>
                </a:tc>
                <a:extLst>
                  <a:ext uri="{0D108BD9-81ED-4DB2-BD59-A6C34878D82A}">
                    <a16:rowId xmlns:a16="http://schemas.microsoft.com/office/drawing/2014/main" val="4128981204"/>
                  </a:ext>
                </a:extLst>
              </a:tr>
            </a:tbl>
          </a:graphicData>
        </a:graphic>
      </p:graphicFrame>
    </p:spTree>
    <p:extLst>
      <p:ext uri="{BB962C8B-B14F-4D97-AF65-F5344CB8AC3E}">
        <p14:creationId xmlns:p14="http://schemas.microsoft.com/office/powerpoint/2010/main" val="1763632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re 6"/>
          <p:cNvSpPr>
            <a:spLocks noGrp="1"/>
          </p:cNvSpPr>
          <p:nvPr>
            <p:ph type="title"/>
          </p:nvPr>
        </p:nvSpPr>
        <p:spPr>
          <a:xfrm>
            <a:off x="450000" y="95042"/>
            <a:ext cx="8694000" cy="351989"/>
          </a:xfrm>
        </p:spPr>
        <p:txBody>
          <a:bodyPr/>
          <a:lstStyle/>
          <a:p>
            <a:r>
              <a:rPr lang="it-IT" b="1" dirty="0"/>
              <a:t>2. PRÉSENTATION DU CAS «</a:t>
            </a:r>
            <a:r>
              <a:rPr lang="fr-FR" b="1" dirty="0"/>
              <a:t>CONSEILLER VIRTUEL POUR ASSISTER LE CLIENT À SOUSCRIRE UN CRÉDIT IMMOBILIER »</a:t>
            </a:r>
          </a:p>
        </p:txBody>
      </p:sp>
      <p:sp>
        <p:nvSpPr>
          <p:cNvPr id="9" name="Espace réservé du texte 7"/>
          <p:cNvSpPr>
            <a:spLocks noGrp="1"/>
          </p:cNvSpPr>
          <p:nvPr>
            <p:ph type="body" sz="quarter" idx="15"/>
          </p:nvPr>
        </p:nvSpPr>
        <p:spPr>
          <a:xfrm>
            <a:off x="450000" y="461578"/>
            <a:ext cx="8474294" cy="540000"/>
          </a:xfrm>
        </p:spPr>
        <p:txBody>
          <a:bodyPr lIns="0" tIns="36000" rIns="0" bIns="0" anchor="t"/>
          <a:lstStyle/>
          <a:p>
            <a:r>
              <a:rPr lang="fr-FR" sz="2000" dirty="0"/>
              <a:t>6. Retour d'expérience</a:t>
            </a:r>
          </a:p>
        </p:txBody>
      </p:sp>
      <p:graphicFrame>
        <p:nvGraphicFramePr>
          <p:cNvPr id="12" name="Tableau 11">
            <a:extLst>
              <a:ext uri="{FF2B5EF4-FFF2-40B4-BE49-F238E27FC236}">
                <a16:creationId xmlns:a16="http://schemas.microsoft.com/office/drawing/2014/main" id="{3D5BDFAD-3466-4867-A778-B9B3C219A3E6}"/>
              </a:ext>
            </a:extLst>
          </p:cNvPr>
          <p:cNvGraphicFramePr>
            <a:graphicFrameLocks noGrp="1"/>
          </p:cNvGraphicFramePr>
          <p:nvPr>
            <p:extLst>
              <p:ext uri="{D42A27DB-BD31-4B8C-83A1-F6EECF244321}">
                <p14:modId xmlns:p14="http://schemas.microsoft.com/office/powerpoint/2010/main" val="1190074700"/>
              </p:ext>
            </p:extLst>
          </p:nvPr>
        </p:nvGraphicFramePr>
        <p:xfrm>
          <a:off x="275801" y="995842"/>
          <a:ext cx="8592399" cy="4263000"/>
        </p:xfrm>
        <a:graphic>
          <a:graphicData uri="http://schemas.openxmlformats.org/drawingml/2006/table">
            <a:tbl>
              <a:tblPr firstRow="1" bandRow="1">
                <a:tableStyleId>{F5AB1C69-6EDB-4FF4-983F-18BD219EF322}</a:tableStyleId>
              </a:tblPr>
              <a:tblGrid>
                <a:gridCol w="2521800">
                  <a:extLst>
                    <a:ext uri="{9D8B030D-6E8A-4147-A177-3AD203B41FA5}">
                      <a16:colId xmlns:a16="http://schemas.microsoft.com/office/drawing/2014/main" val="2990187274"/>
                    </a:ext>
                  </a:extLst>
                </a:gridCol>
                <a:gridCol w="571500">
                  <a:extLst>
                    <a:ext uri="{9D8B030D-6E8A-4147-A177-3AD203B41FA5}">
                      <a16:colId xmlns:a16="http://schemas.microsoft.com/office/drawing/2014/main" val="630807933"/>
                    </a:ext>
                  </a:extLst>
                </a:gridCol>
                <a:gridCol w="5499099">
                  <a:extLst>
                    <a:ext uri="{9D8B030D-6E8A-4147-A177-3AD203B41FA5}">
                      <a16:colId xmlns:a16="http://schemas.microsoft.com/office/drawing/2014/main" val="1837185734"/>
                    </a:ext>
                  </a:extLst>
                </a:gridCol>
              </a:tblGrid>
              <a:tr h="325348">
                <a:tc gridSpan="2">
                  <a:txBody>
                    <a:bodyPr/>
                    <a:lstStyle/>
                    <a:p>
                      <a:pPr algn="ctr"/>
                      <a:r>
                        <a:rPr lang="fr-FR" dirty="0"/>
                        <a:t>Caractéristiques</a:t>
                      </a:r>
                    </a:p>
                  </a:txBody>
                  <a:tcPr/>
                </a:tc>
                <a:tc hMerge="1">
                  <a:txBody>
                    <a:bodyPr/>
                    <a:lstStyle/>
                    <a:p>
                      <a:endParaRPr lang="fr-FR" dirty="0"/>
                    </a:p>
                  </a:txBody>
                  <a:tcPr/>
                </a:tc>
                <a:tc>
                  <a:txBody>
                    <a:bodyPr/>
                    <a:lstStyle/>
                    <a:p>
                      <a:pPr algn="ctr"/>
                      <a:r>
                        <a:rPr lang="fr-FR" dirty="0"/>
                        <a:t>Commentaires</a:t>
                      </a:r>
                    </a:p>
                  </a:txBody>
                  <a:tcPr/>
                </a:tc>
                <a:extLst>
                  <a:ext uri="{0D108BD9-81ED-4DB2-BD59-A6C34878D82A}">
                    <a16:rowId xmlns:a16="http://schemas.microsoft.com/office/drawing/2014/main" val="3310097144"/>
                  </a:ext>
                </a:extLst>
              </a:tr>
              <a:tr h="1417270">
                <a:tc>
                  <a:txBody>
                    <a:bodyPr/>
                    <a:lstStyle/>
                    <a:p>
                      <a:r>
                        <a:rPr lang="fr-FR" sz="1600" dirty="0">
                          <a:solidFill>
                            <a:schemeClr val="tx2">
                              <a:lumMod val="50000"/>
                            </a:schemeClr>
                          </a:solidFill>
                        </a:rPr>
                        <a:t>Nécessité de prévoir des composants tiers</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400" kern="1200" dirty="0">
                          <a:solidFill>
                            <a:schemeClr val="tx2">
                              <a:lumMod val="50000"/>
                            </a:schemeClr>
                          </a:solidFill>
                          <a:latin typeface="+mn-lt"/>
                          <a:ea typeface="+mn-ea"/>
                          <a:cs typeface="+mn-cs"/>
                        </a:rPr>
                        <a:t>Conversation est une API </a:t>
                      </a:r>
                      <a:r>
                        <a:rPr lang="fr-FR" sz="1400" kern="1200" dirty="0" err="1">
                          <a:solidFill>
                            <a:schemeClr val="tx2">
                              <a:lumMod val="50000"/>
                            </a:schemeClr>
                          </a:solidFill>
                          <a:latin typeface="+mn-lt"/>
                          <a:ea typeface="+mn-ea"/>
                          <a:cs typeface="+mn-cs"/>
                        </a:rPr>
                        <a:t>stateless</a:t>
                      </a:r>
                      <a:r>
                        <a:rPr lang="fr-FR" sz="1400" kern="1200" dirty="0">
                          <a:solidFill>
                            <a:schemeClr val="tx2">
                              <a:lumMod val="50000"/>
                            </a:schemeClr>
                          </a:solidFill>
                          <a:latin typeface="+mn-lt"/>
                          <a:ea typeface="+mn-ea"/>
                          <a:cs typeface="+mn-cs"/>
                        </a:rPr>
                        <a:t>. Il faut prévoir des composants techniques additionnels, au minimum :</a:t>
                      </a:r>
                    </a:p>
                    <a:p>
                      <a:pPr marL="355600" lvl="0" indent="-177800">
                        <a:spcBef>
                          <a:spcPts val="600"/>
                        </a:spcBef>
                        <a:buClr>
                          <a:schemeClr val="accent3"/>
                        </a:buClr>
                        <a:buFont typeface="Wingdings" panose="05000000000000000000" pitchFamily="2" charset="2"/>
                        <a:buChar char="§"/>
                      </a:pPr>
                      <a:r>
                        <a:rPr lang="fr-FR" sz="1400" dirty="0">
                          <a:solidFill>
                            <a:schemeClr val="tx2">
                              <a:lumMod val="50000"/>
                            </a:schemeClr>
                          </a:solidFill>
                        </a:rPr>
                        <a:t>fenêtre de chat ou intégration à un canal type Messenger</a:t>
                      </a:r>
                    </a:p>
                    <a:p>
                      <a:pPr marL="355600" lvl="0" indent="-177800">
                        <a:spcBef>
                          <a:spcPts val="600"/>
                        </a:spcBef>
                        <a:buClr>
                          <a:schemeClr val="accent3"/>
                        </a:buClr>
                        <a:buFont typeface="Wingdings" panose="05000000000000000000" pitchFamily="2" charset="2"/>
                        <a:buChar char="§"/>
                      </a:pPr>
                      <a:r>
                        <a:rPr lang="fr-FR" sz="1400" dirty="0">
                          <a:solidFill>
                            <a:schemeClr val="tx2">
                              <a:lumMod val="50000"/>
                            </a:schemeClr>
                          </a:solidFill>
                        </a:rPr>
                        <a:t>base de données pour stocker chaque échange</a:t>
                      </a:r>
                    </a:p>
                    <a:p>
                      <a:pPr marL="355600" lvl="0" indent="-177800">
                        <a:spcBef>
                          <a:spcPts val="600"/>
                        </a:spcBef>
                        <a:buClr>
                          <a:schemeClr val="accent3"/>
                        </a:buClr>
                        <a:buFont typeface="Wingdings" panose="05000000000000000000" pitchFamily="2" charset="2"/>
                        <a:buChar char="§"/>
                      </a:pPr>
                      <a:r>
                        <a:rPr lang="fr-FR" sz="1400" dirty="0" err="1">
                          <a:solidFill>
                            <a:schemeClr val="tx2">
                              <a:lumMod val="50000"/>
                            </a:schemeClr>
                          </a:solidFill>
                        </a:rPr>
                        <a:t>analytics</a:t>
                      </a:r>
                      <a:endParaRPr lang="fr-FR" sz="1400" dirty="0">
                        <a:solidFill>
                          <a:schemeClr val="tx2">
                            <a:lumMod val="50000"/>
                          </a:schemeClr>
                        </a:solidFill>
                      </a:endParaRPr>
                    </a:p>
                    <a:p>
                      <a:pPr marL="355600" lvl="0" indent="-177800">
                        <a:spcBef>
                          <a:spcPts val="600"/>
                        </a:spcBef>
                        <a:buClr>
                          <a:schemeClr val="accent3"/>
                        </a:buClr>
                        <a:buFont typeface="Wingdings" panose="05000000000000000000" pitchFamily="2" charset="2"/>
                        <a:buChar char="§"/>
                      </a:pPr>
                      <a:r>
                        <a:rPr lang="fr-FR" sz="1400" dirty="0">
                          <a:solidFill>
                            <a:schemeClr val="tx2">
                              <a:lumMod val="50000"/>
                            </a:schemeClr>
                          </a:solidFill>
                        </a:rPr>
                        <a:t>appels aux services </a:t>
                      </a:r>
                      <a:r>
                        <a:rPr lang="fr-FR" sz="1400" dirty="0" err="1">
                          <a:solidFill>
                            <a:schemeClr val="tx2">
                              <a:lumMod val="50000"/>
                            </a:schemeClr>
                          </a:solidFill>
                        </a:rPr>
                        <a:t>legacy</a:t>
                      </a:r>
                      <a:r>
                        <a:rPr lang="fr-FR" sz="1400" dirty="0">
                          <a:solidFill>
                            <a:schemeClr val="tx2">
                              <a:lumMod val="50000"/>
                            </a:schemeClr>
                          </a:solidFill>
                        </a:rPr>
                        <a:t> avant/après chaque appel API</a:t>
                      </a:r>
                    </a:p>
                    <a:p>
                      <a:pPr marL="177800" lvl="0" indent="0">
                        <a:spcBef>
                          <a:spcPts val="600"/>
                        </a:spcBef>
                        <a:buClr>
                          <a:schemeClr val="accent3"/>
                        </a:buClr>
                        <a:buFont typeface="Wingdings" panose="05000000000000000000" pitchFamily="2" charset="2"/>
                        <a:buNone/>
                      </a:pPr>
                      <a:endParaRPr lang="fr-FR" sz="1400" kern="1200" dirty="0">
                        <a:solidFill>
                          <a:schemeClr val="tx2">
                            <a:lumMod val="50000"/>
                          </a:schemeClr>
                        </a:solidFill>
                        <a:latin typeface="+mn-lt"/>
                        <a:ea typeface="+mn-ea"/>
                        <a:cs typeface="+mn-cs"/>
                      </a:endParaRPr>
                    </a:p>
                    <a:p>
                      <a:pPr marL="177800" lvl="0" indent="0">
                        <a:spcBef>
                          <a:spcPts val="600"/>
                        </a:spcBef>
                        <a:buClr>
                          <a:schemeClr val="accent3"/>
                        </a:buClr>
                        <a:buFont typeface="Wingdings" panose="05000000000000000000" pitchFamily="2" charset="2"/>
                        <a:buNone/>
                      </a:pPr>
                      <a:r>
                        <a:rPr lang="fr-FR" sz="1400" i="1" kern="1200" dirty="0">
                          <a:solidFill>
                            <a:schemeClr val="tx2">
                              <a:lumMod val="50000"/>
                            </a:schemeClr>
                          </a:solidFill>
                          <a:latin typeface="+mn-lt"/>
                          <a:ea typeface="+mn-ea"/>
                          <a:cs typeface="+mn-cs"/>
                        </a:rPr>
                        <a:t>Watson Virtual Agent (WVA) complète Watson Conversation API :</a:t>
                      </a:r>
                    </a:p>
                    <a:p>
                      <a:pPr marL="355600" lvl="0" indent="-177800">
                        <a:spcBef>
                          <a:spcPts val="600"/>
                        </a:spcBef>
                        <a:buClr>
                          <a:schemeClr val="accent3"/>
                        </a:buClr>
                        <a:buFont typeface="Wingdings" panose="05000000000000000000" pitchFamily="2" charset="2"/>
                        <a:buChar char="§"/>
                      </a:pPr>
                      <a:r>
                        <a:rPr lang="fr-FR" sz="1400" i="1" dirty="0">
                          <a:solidFill>
                            <a:schemeClr val="tx2">
                              <a:lumMod val="50000"/>
                            </a:schemeClr>
                          </a:solidFill>
                        </a:rPr>
                        <a:t>stockage des conversations en cours</a:t>
                      </a:r>
                    </a:p>
                    <a:p>
                      <a:pPr marL="355600" lvl="0" indent="-177800">
                        <a:spcBef>
                          <a:spcPts val="600"/>
                        </a:spcBef>
                        <a:buClr>
                          <a:schemeClr val="accent3"/>
                        </a:buClr>
                        <a:buFont typeface="Wingdings" panose="05000000000000000000" pitchFamily="2" charset="2"/>
                        <a:buChar char="§"/>
                      </a:pPr>
                      <a:r>
                        <a:rPr lang="fr-FR" sz="1400" i="1" dirty="0">
                          <a:solidFill>
                            <a:schemeClr val="tx2">
                              <a:lumMod val="50000"/>
                            </a:schemeClr>
                          </a:solidFill>
                        </a:rPr>
                        <a:t>interface de </a:t>
                      </a:r>
                      <a:r>
                        <a:rPr lang="fr-FR" sz="1400" i="1" dirty="0" err="1">
                          <a:solidFill>
                            <a:schemeClr val="tx2">
                              <a:lumMod val="50000"/>
                            </a:schemeClr>
                          </a:solidFill>
                        </a:rPr>
                        <a:t>WebChat</a:t>
                      </a:r>
                      <a:endParaRPr lang="fr-FR" sz="1400" i="1" dirty="0">
                        <a:solidFill>
                          <a:schemeClr val="tx2">
                            <a:lumMod val="50000"/>
                          </a:schemeClr>
                        </a:solidFill>
                      </a:endParaRPr>
                    </a:p>
                    <a:p>
                      <a:pPr marL="355600" lvl="0" indent="-177800">
                        <a:spcBef>
                          <a:spcPts val="600"/>
                        </a:spcBef>
                        <a:buClr>
                          <a:schemeClr val="accent3"/>
                        </a:buClr>
                        <a:buFont typeface="Wingdings" panose="05000000000000000000" pitchFamily="2" charset="2"/>
                        <a:buChar char="§"/>
                      </a:pPr>
                      <a:r>
                        <a:rPr lang="fr-FR" sz="1400" i="1" dirty="0" err="1">
                          <a:solidFill>
                            <a:schemeClr val="tx2">
                              <a:lumMod val="50000"/>
                            </a:schemeClr>
                          </a:solidFill>
                        </a:rPr>
                        <a:t>analytics</a:t>
                      </a:r>
                      <a:endParaRPr lang="fr-FR" sz="1400" i="1" dirty="0">
                        <a:solidFill>
                          <a:schemeClr val="tx2">
                            <a:lumMod val="50000"/>
                          </a:schemeClr>
                        </a:solidFill>
                      </a:endParaRPr>
                    </a:p>
                    <a:p>
                      <a:pPr marL="355600" lvl="0" indent="-177800">
                        <a:spcBef>
                          <a:spcPts val="600"/>
                        </a:spcBef>
                        <a:buClr>
                          <a:schemeClr val="accent3"/>
                        </a:buClr>
                        <a:buFont typeface="Wingdings" panose="05000000000000000000" pitchFamily="2" charset="2"/>
                        <a:buChar char="§"/>
                      </a:pPr>
                      <a:r>
                        <a:rPr lang="fr-FR" sz="1400" i="1" dirty="0">
                          <a:solidFill>
                            <a:schemeClr val="tx2">
                              <a:lumMod val="50000"/>
                            </a:schemeClr>
                          </a:solidFill>
                        </a:rPr>
                        <a:t>fourni avec des intentions pré configurées (ex. « où est ma commande ») - en anglais uniquement pour l'instant</a:t>
                      </a:r>
                    </a:p>
                    <a:p>
                      <a:pPr marL="355600" lvl="0" indent="-177800">
                        <a:spcBef>
                          <a:spcPts val="600"/>
                        </a:spcBef>
                        <a:buClr>
                          <a:schemeClr val="accent3"/>
                        </a:buClr>
                        <a:buFont typeface="Wingdings" panose="05000000000000000000" pitchFamily="2" charset="2"/>
                        <a:buChar char="§"/>
                      </a:pPr>
                      <a:r>
                        <a:rPr lang="fr-FR" sz="1400" i="1" dirty="0">
                          <a:solidFill>
                            <a:schemeClr val="tx2">
                              <a:lumMod val="50000"/>
                            </a:schemeClr>
                          </a:solidFill>
                        </a:rPr>
                        <a:t>n’existe </a:t>
                      </a:r>
                      <a:r>
                        <a:rPr lang="fr-FR" sz="1400" i="1">
                          <a:solidFill>
                            <a:schemeClr val="tx2">
                              <a:lumMod val="50000"/>
                            </a:schemeClr>
                          </a:solidFill>
                        </a:rPr>
                        <a:t>qu’en SaaS</a:t>
                      </a:r>
                      <a:endParaRPr lang="fr-FR" sz="1400" i="1" dirty="0">
                        <a:solidFill>
                          <a:schemeClr val="tx2">
                            <a:lumMod val="50000"/>
                          </a:schemeClr>
                        </a:solidFill>
                      </a:endParaRPr>
                    </a:p>
                  </a:txBody>
                  <a:tcPr marT="36000" marB="36000"/>
                </a:tc>
                <a:extLst>
                  <a:ext uri="{0D108BD9-81ED-4DB2-BD59-A6C34878D82A}">
                    <a16:rowId xmlns:a16="http://schemas.microsoft.com/office/drawing/2014/main" val="1291340048"/>
                  </a:ext>
                </a:extLst>
              </a:tr>
            </a:tbl>
          </a:graphicData>
        </a:graphic>
      </p:graphicFrame>
    </p:spTree>
    <p:extLst>
      <p:ext uri="{BB962C8B-B14F-4D97-AF65-F5344CB8AC3E}">
        <p14:creationId xmlns:p14="http://schemas.microsoft.com/office/powerpoint/2010/main" val="68563889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6"/>
          <p:cNvSpPr>
            <a:spLocks noGrp="1"/>
          </p:cNvSpPr>
          <p:nvPr>
            <p:ph type="title"/>
          </p:nvPr>
        </p:nvSpPr>
        <p:spPr>
          <a:xfrm>
            <a:off x="450000" y="95042"/>
            <a:ext cx="8694000" cy="351989"/>
          </a:xfrm>
        </p:spPr>
        <p:txBody>
          <a:bodyPr/>
          <a:lstStyle/>
          <a:p>
            <a:r>
              <a:rPr lang="it-IT" b="1" dirty="0"/>
              <a:t>3. PRÉSENTATION DU CAS «CONSEILLER VIRTUEL POUR LA SAISIE EN LIGNE DE</a:t>
            </a:r>
            <a:r>
              <a:rPr lang="fr-FR" b="1" dirty="0"/>
              <a:t> LA DÉCLARATION MIFID 2 »</a:t>
            </a:r>
          </a:p>
        </p:txBody>
      </p:sp>
      <p:sp>
        <p:nvSpPr>
          <p:cNvPr id="11" name="Rectangle à coins arrondis 15">
            <a:extLst>
              <a:ext uri="{FF2B5EF4-FFF2-40B4-BE49-F238E27FC236}">
                <a16:creationId xmlns:a16="http://schemas.microsoft.com/office/drawing/2014/main" id="{F0E06E2F-F48A-4F14-AE86-4E4CE3EB8785}"/>
              </a:ext>
            </a:extLst>
          </p:cNvPr>
          <p:cNvSpPr/>
          <p:nvPr/>
        </p:nvSpPr>
        <p:spPr>
          <a:xfrm>
            <a:off x="1026000" y="1032084"/>
            <a:ext cx="7092000" cy="1826773"/>
          </a:xfrm>
          <a:prstGeom prst="roundRect">
            <a:avLst>
              <a:gd name="adj" fmla="val 4973"/>
            </a:avLst>
          </a:prstGeom>
          <a:solidFill>
            <a:schemeClr val="accent2">
              <a:lumMod val="20000"/>
              <a:lumOff val="80000"/>
            </a:schemeClr>
          </a:solidFill>
          <a:ln w="12700" cap="flat" cmpd="sng" algn="ctr">
            <a:noFill/>
            <a:prstDash val="solid"/>
            <a:miter lim="800000"/>
          </a:ln>
          <a:effectLst/>
        </p:spPr>
        <p:txBody>
          <a:bodyPr wrap="square" lIns="108000" tIns="108000" rIns="108000" bIns="144000" rtlCol="0" anchor="ctr">
            <a:noAutofit/>
          </a:bodyPr>
          <a:lstStyle/>
          <a:p>
            <a:pPr lvl="0" algn="ctr">
              <a:defRPr/>
            </a:pPr>
            <a:r>
              <a:rPr lang="fr-FR" sz="2000" b="1" kern="0" dirty="0">
                <a:solidFill>
                  <a:schemeClr val="accent3"/>
                </a:solidFill>
                <a:ea typeface="Open Sans Semibold" panose="020B0706030804020204" pitchFamily="34" charset="0"/>
                <a:cs typeface="Open Sans Semibold" panose="020B0706030804020204" pitchFamily="34" charset="0"/>
              </a:rPr>
              <a:t>Contexte</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Le projet s’inscrit dans le programme de transformation </a:t>
            </a:r>
            <a:r>
              <a:rPr lang="fr-FR" sz="1600" dirty="0">
                <a:solidFill>
                  <a:srgbClr val="948D7F">
                    <a:lumMod val="50000"/>
                  </a:srgbClr>
                </a:solidFill>
              </a:rPr>
              <a:t>digitale d’un acteur bancaire de premier plan visant à accroître son efficacité opérationnelle.</a:t>
            </a:r>
          </a:p>
          <a:p>
            <a:pPr marL="342900" indent="-342900">
              <a:lnSpc>
                <a:spcPts val="1680"/>
              </a:lnSpc>
              <a:spcBef>
                <a:spcPts val="600"/>
              </a:spcBef>
              <a:buClr>
                <a:schemeClr val="accent3"/>
              </a:buClr>
              <a:buFont typeface="Wingdings" panose="05000000000000000000" pitchFamily="2" charset="2"/>
              <a:buChar char="§"/>
              <a:defRPr/>
            </a:pPr>
            <a:r>
              <a:rPr lang="fr-FR" sz="1600" dirty="0">
                <a:solidFill>
                  <a:srgbClr val="948D7F">
                    <a:lumMod val="50000"/>
                  </a:srgbClr>
                </a:solidFill>
              </a:rPr>
              <a:t>Cette transformation s’inscrit également dans le cadre de nouvelles évolutions réglementaire (MIF2) qui nécessitent une revue de la classification des clients en fonctions de leur profil.</a:t>
            </a:r>
          </a:p>
        </p:txBody>
      </p:sp>
      <p:sp>
        <p:nvSpPr>
          <p:cNvPr id="12" name="Rectangle à coins arrondis 16">
            <a:extLst>
              <a:ext uri="{FF2B5EF4-FFF2-40B4-BE49-F238E27FC236}">
                <a16:creationId xmlns:a16="http://schemas.microsoft.com/office/drawing/2014/main" id="{0E0465FF-AE42-4ADC-9061-5BF9262E29B8}"/>
              </a:ext>
            </a:extLst>
          </p:cNvPr>
          <p:cNvSpPr/>
          <p:nvPr/>
        </p:nvSpPr>
        <p:spPr>
          <a:xfrm>
            <a:off x="1026000" y="5170590"/>
            <a:ext cx="7092000" cy="1192110"/>
          </a:xfrm>
          <a:prstGeom prst="roundRect">
            <a:avLst>
              <a:gd name="adj" fmla="val 8736"/>
            </a:avLst>
          </a:prstGeom>
          <a:solidFill>
            <a:schemeClr val="accent3"/>
          </a:solidFill>
          <a:ln w="12700" cap="flat" cmpd="sng" algn="ctr">
            <a:solidFill>
              <a:schemeClr val="bg1">
                <a:lumMod val="75000"/>
              </a:schemeClr>
            </a:solidFill>
            <a:prstDash val="solid"/>
            <a:miter lim="800000"/>
          </a:ln>
          <a:effectLst/>
        </p:spPr>
        <p:txBody>
          <a:bodyPr wrap="square" lIns="108000" tIns="108000" rIns="108000" bIns="144000" rtlCol="0" anchor="ctr">
            <a:noAutofit/>
          </a:bodyPr>
          <a:lstStyle/>
          <a:p>
            <a:pPr algn="ctr"/>
            <a:r>
              <a:rPr lang="fr-FR" sz="2000" b="1" kern="0" dirty="0">
                <a:solidFill>
                  <a:schemeClr val="bg1"/>
                </a:solidFill>
              </a:rPr>
              <a:t>Besoin</a:t>
            </a:r>
          </a:p>
          <a:p>
            <a:pPr marL="342900" indent="-342900">
              <a:lnSpc>
                <a:spcPts val="1680"/>
              </a:lnSpc>
              <a:spcBef>
                <a:spcPts val="600"/>
              </a:spcBef>
              <a:spcAft>
                <a:spcPts val="300"/>
              </a:spcAft>
              <a:buClr>
                <a:schemeClr val="bg1"/>
              </a:buClr>
              <a:buFont typeface="Wingdings" panose="05000000000000000000" pitchFamily="2" charset="2"/>
              <a:buChar char="§"/>
              <a:defRPr/>
            </a:pPr>
            <a:r>
              <a:rPr lang="fr-FR" sz="1600" kern="0" dirty="0">
                <a:solidFill>
                  <a:schemeClr val="bg1"/>
                </a:solidFill>
                <a:ea typeface="Open Sans Semibold" panose="020B0706030804020204" pitchFamily="34" charset="0"/>
                <a:cs typeface="Open Sans Semibold" panose="020B0706030804020204" pitchFamily="34" charset="0"/>
              </a:rPr>
              <a:t>Disposer d’un dossier client conforme à MIF2, dans  la perspective de la réalisation  en ligne par le client de certaines opérations et services sous sa seule responsabilité.</a:t>
            </a:r>
          </a:p>
        </p:txBody>
      </p:sp>
      <p:sp>
        <p:nvSpPr>
          <p:cNvPr id="13" name="Rectangle à coins arrondis 17">
            <a:extLst>
              <a:ext uri="{FF2B5EF4-FFF2-40B4-BE49-F238E27FC236}">
                <a16:creationId xmlns:a16="http://schemas.microsoft.com/office/drawing/2014/main" id="{CCE2FFC7-5E97-4779-988A-17073071FBC2}"/>
              </a:ext>
            </a:extLst>
          </p:cNvPr>
          <p:cNvSpPr/>
          <p:nvPr/>
        </p:nvSpPr>
        <p:spPr>
          <a:xfrm>
            <a:off x="1026000" y="3103849"/>
            <a:ext cx="7092000" cy="1800662"/>
          </a:xfrm>
          <a:prstGeom prst="roundRect">
            <a:avLst>
              <a:gd name="adj" fmla="val 9086"/>
            </a:avLst>
          </a:prstGeom>
          <a:solidFill>
            <a:schemeClr val="accent3">
              <a:lumMod val="40000"/>
              <a:lumOff val="60000"/>
            </a:schemeClr>
          </a:solidFill>
          <a:ln w="12700" cap="flat" cmpd="sng" algn="ctr">
            <a:noFill/>
            <a:prstDash val="solid"/>
            <a:miter lim="800000"/>
          </a:ln>
          <a:effectLst/>
        </p:spPr>
        <p:txBody>
          <a:bodyPr wrap="square" lIns="108000" tIns="108000" rIns="108000" bIns="144000" rtlCol="0" anchor="ctr">
            <a:noAutofit/>
          </a:bodyPr>
          <a:lstStyle/>
          <a:p>
            <a:pPr algn="ctr"/>
            <a:r>
              <a:rPr lang="fr-FR" sz="2000" b="1" kern="0" dirty="0">
                <a:solidFill>
                  <a:schemeClr val="accent3"/>
                </a:solidFill>
              </a:rPr>
              <a:t>Objectif</a:t>
            </a:r>
          </a:p>
          <a:p>
            <a:pPr marL="342900" lvl="0" indent="-342900">
              <a:lnSpc>
                <a:spcPts val="1680"/>
              </a:lnSpc>
              <a:spcBef>
                <a:spcPts val="600"/>
              </a:spcBef>
              <a:spcAft>
                <a:spcPts val="300"/>
              </a:spcAft>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Traitement par le client en mode </a:t>
            </a:r>
            <a:r>
              <a:rPr lang="fr-FR" sz="1600" kern="0" dirty="0" err="1">
                <a:solidFill>
                  <a:schemeClr val="bg2">
                    <a:lumMod val="50000"/>
                  </a:schemeClr>
                </a:solidFill>
                <a:ea typeface="Open Sans Semibold" panose="020B0706030804020204" pitchFamily="34" charset="0"/>
                <a:cs typeface="Open Sans Semibold" panose="020B0706030804020204" pitchFamily="34" charset="0"/>
              </a:rPr>
              <a:t>selfcare</a:t>
            </a:r>
            <a:r>
              <a:rPr lang="fr-FR" sz="1600" kern="0" dirty="0">
                <a:solidFill>
                  <a:schemeClr val="bg2">
                    <a:lumMod val="50000"/>
                  </a:schemeClr>
                </a:solidFill>
                <a:ea typeface="Open Sans Semibold" panose="020B0706030804020204" pitchFamily="34" charset="0"/>
                <a:cs typeface="Open Sans Semibold" panose="020B0706030804020204" pitchFamily="34" charset="0"/>
              </a:rPr>
              <a:t> d’au moins la moitié des opérations courantes, par l’utilisation d’un « conseiller virtuel ».</a:t>
            </a:r>
          </a:p>
          <a:p>
            <a:pPr marL="342900" lvl="0" indent="-342900">
              <a:lnSpc>
                <a:spcPts val="1680"/>
              </a:lnSpc>
              <a:spcBef>
                <a:spcPts val="600"/>
              </a:spcBef>
              <a:spcAft>
                <a:spcPts val="300"/>
              </a:spcAft>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Garantir la conformité du dialogue, vérifier la cohérence des réponses, et apporter la traçabilité des échanges</a:t>
            </a:r>
          </a:p>
          <a:p>
            <a:pPr marL="342900" lvl="0" indent="-342900">
              <a:lnSpc>
                <a:spcPts val="1680"/>
              </a:lnSpc>
              <a:spcBef>
                <a:spcPts val="600"/>
              </a:spcBef>
              <a:spcAft>
                <a:spcPts val="300"/>
              </a:spcAft>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Libérer le temps commercial des conseillers</a:t>
            </a:r>
          </a:p>
        </p:txBody>
      </p:sp>
      <p:sp>
        <p:nvSpPr>
          <p:cNvPr id="14" name="Flèche droite 13">
            <a:extLst>
              <a:ext uri="{FF2B5EF4-FFF2-40B4-BE49-F238E27FC236}">
                <a16:creationId xmlns:a16="http://schemas.microsoft.com/office/drawing/2014/main" id="{BB106819-549D-45DA-9BA4-B22FEE3D93D4}"/>
              </a:ext>
            </a:extLst>
          </p:cNvPr>
          <p:cNvSpPr/>
          <p:nvPr/>
        </p:nvSpPr>
        <p:spPr>
          <a:xfrm rot="5400000">
            <a:off x="4428000" y="2788841"/>
            <a:ext cx="288000"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5" name="Flèche droite 13">
            <a:extLst>
              <a:ext uri="{FF2B5EF4-FFF2-40B4-BE49-F238E27FC236}">
                <a16:creationId xmlns:a16="http://schemas.microsoft.com/office/drawing/2014/main" id="{1853EAC9-5803-4DE2-B8CD-2692FC89FBF1}"/>
              </a:ext>
            </a:extLst>
          </p:cNvPr>
          <p:cNvSpPr/>
          <p:nvPr/>
        </p:nvSpPr>
        <p:spPr>
          <a:xfrm rot="5400000">
            <a:off x="4428000" y="4850500"/>
            <a:ext cx="288000"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7" name="Espace réservé du texte 7"/>
          <p:cNvSpPr>
            <a:spLocks noGrp="1"/>
          </p:cNvSpPr>
          <p:nvPr>
            <p:ph type="body" sz="quarter" idx="15"/>
          </p:nvPr>
        </p:nvSpPr>
        <p:spPr>
          <a:xfrm>
            <a:off x="450000" y="461578"/>
            <a:ext cx="8474294" cy="540000"/>
          </a:xfrm>
        </p:spPr>
        <p:txBody>
          <a:bodyPr anchor="t"/>
          <a:lstStyle/>
          <a:p>
            <a:r>
              <a:rPr lang="fr-FR" sz="2000" dirty="0"/>
              <a:t>1 - Cas métier : contexte, objectif et besoin</a:t>
            </a:r>
          </a:p>
          <a:p>
            <a:endParaRPr lang="fr-FR" i="1" dirty="0"/>
          </a:p>
        </p:txBody>
      </p:sp>
    </p:spTree>
    <p:extLst>
      <p:ext uri="{BB962C8B-B14F-4D97-AF65-F5344CB8AC3E}">
        <p14:creationId xmlns:p14="http://schemas.microsoft.com/office/powerpoint/2010/main" val="3052852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re 6"/>
          <p:cNvSpPr>
            <a:spLocks noGrp="1"/>
          </p:cNvSpPr>
          <p:nvPr>
            <p:ph type="title"/>
          </p:nvPr>
        </p:nvSpPr>
        <p:spPr>
          <a:xfrm>
            <a:off x="450000" y="95042"/>
            <a:ext cx="8694000" cy="351989"/>
          </a:xfrm>
        </p:spPr>
        <p:txBody>
          <a:bodyPr/>
          <a:lstStyle/>
          <a:p>
            <a:r>
              <a:rPr lang="fr-FR" b="1" dirty="0"/>
              <a:t>3. PRÉSENTATION DU CAS « CONSEILLER VIRTUEL POUR LA SAISIE EN LIGNE DE LA DÉCLARATION MIFID 2 »</a:t>
            </a:r>
          </a:p>
        </p:txBody>
      </p:sp>
      <p:sp>
        <p:nvSpPr>
          <p:cNvPr id="17" name="Espace réservé du texte 7"/>
          <p:cNvSpPr>
            <a:spLocks noGrp="1"/>
          </p:cNvSpPr>
          <p:nvPr>
            <p:ph type="body" sz="quarter" idx="15"/>
          </p:nvPr>
        </p:nvSpPr>
        <p:spPr>
          <a:xfrm>
            <a:off x="450000" y="461578"/>
            <a:ext cx="8474294" cy="540000"/>
          </a:xfrm>
        </p:spPr>
        <p:txBody>
          <a:bodyPr anchor="t"/>
          <a:lstStyle/>
          <a:p>
            <a:r>
              <a:rPr lang="fr-FR" sz="2000" dirty="0"/>
              <a:t>1 - Cas métier : un conseiller virtuel chargé d’assister le client à remplir en ligne </a:t>
            </a:r>
          </a:p>
          <a:p>
            <a:r>
              <a:rPr lang="fr-FR" sz="2000" dirty="0"/>
              <a:t>la déclaration </a:t>
            </a:r>
            <a:r>
              <a:rPr lang="fr-FR" sz="2000" dirty="0" err="1"/>
              <a:t>MiFID</a:t>
            </a:r>
            <a:r>
              <a:rPr lang="fr-FR" sz="2000" dirty="0"/>
              <a:t> 2</a:t>
            </a:r>
            <a:endParaRPr lang="fr-FR" i="1" dirty="0"/>
          </a:p>
        </p:txBody>
      </p:sp>
      <p:sp>
        <p:nvSpPr>
          <p:cNvPr id="2" name="Rectangle 1"/>
          <p:cNvSpPr/>
          <p:nvPr/>
        </p:nvSpPr>
        <p:spPr>
          <a:xfrm>
            <a:off x="275595" y="4111094"/>
            <a:ext cx="8430768" cy="2657138"/>
          </a:xfrm>
          <a:prstGeom prst="rect">
            <a:avLst/>
          </a:prstGeom>
        </p:spPr>
        <p:txBody>
          <a:bodyPr wrap="square">
            <a:spAutoFit/>
          </a:bodyPr>
          <a:lstStyle/>
          <a:p>
            <a:pPr marL="722313" lvl="2" indent="-176213" algn="just">
              <a:lnSpc>
                <a:spcPts val="1600"/>
              </a:lnSpc>
              <a:buClr>
                <a:srgbClr val="0E6284"/>
              </a:buClr>
              <a:buFont typeface="Wingdings" panose="05000000000000000000" pitchFamily="2" charset="2"/>
              <a:buChar char="§"/>
              <a:tabLst>
                <a:tab pos="265113" algn="l"/>
              </a:tabLst>
              <a:defRPr/>
            </a:pPr>
            <a:r>
              <a:rPr lang="fr-FR" sz="1600" dirty="0">
                <a:solidFill>
                  <a:schemeClr val="tx2">
                    <a:lumMod val="50000"/>
                  </a:schemeClr>
                </a:solidFill>
              </a:rPr>
              <a:t>Le conseiller virtuel assiste le client dans la </a:t>
            </a:r>
            <a:r>
              <a:rPr lang="fr-FR" sz="1600" b="1" dirty="0">
                <a:solidFill>
                  <a:schemeClr val="tx2">
                    <a:lumMod val="50000"/>
                  </a:schemeClr>
                </a:solidFill>
              </a:rPr>
              <a:t>définition de son profil client et risque</a:t>
            </a:r>
            <a:r>
              <a:rPr lang="fr-FR" sz="1600" dirty="0">
                <a:solidFill>
                  <a:schemeClr val="tx2">
                    <a:lumMod val="50000"/>
                  </a:schemeClr>
                </a:solidFill>
              </a:rPr>
              <a:t>.</a:t>
            </a:r>
          </a:p>
          <a:p>
            <a:pPr marL="722313" lvl="2" indent="-176213" algn="just" fontAlgn="base">
              <a:lnSpc>
                <a:spcPts val="1600"/>
              </a:lnSpc>
              <a:spcBef>
                <a:spcPts val="600"/>
              </a:spcBef>
              <a:spcAft>
                <a:spcPts val="300"/>
              </a:spcAft>
              <a:buClr>
                <a:srgbClr val="0E6284"/>
              </a:buClr>
              <a:buFont typeface="Wingdings" panose="05000000000000000000" pitchFamily="2" charset="2"/>
              <a:buChar char="§"/>
              <a:tabLst>
                <a:tab pos="265113" algn="l"/>
              </a:tabLst>
              <a:defRPr/>
            </a:pPr>
            <a:r>
              <a:rPr lang="fr-FR" sz="1600" dirty="0">
                <a:solidFill>
                  <a:schemeClr val="tx2">
                    <a:lumMod val="50000"/>
                  </a:schemeClr>
                </a:solidFill>
              </a:rPr>
              <a:t>Des fonctionnalités mises en œuvre dans la solution visent à faciliter la saisie et la restitution du questionnaire de profilage client :</a:t>
            </a:r>
          </a:p>
          <a:p>
            <a:pPr marL="1179513" lvl="3" indent="-176213" algn="just" fontAlgn="base">
              <a:lnSpc>
                <a:spcPts val="1600"/>
              </a:lnSpc>
              <a:buClr>
                <a:srgbClr val="0E6284"/>
              </a:buClr>
              <a:buFont typeface="Wingdings" panose="05000000000000000000" pitchFamily="2" charset="2"/>
              <a:buChar char="§"/>
              <a:tabLst>
                <a:tab pos="265113" algn="l"/>
              </a:tabLst>
              <a:defRPr/>
            </a:pPr>
            <a:r>
              <a:rPr lang="fr-FR" sz="1400" dirty="0">
                <a:solidFill>
                  <a:schemeClr val="tx2">
                    <a:lumMod val="50000"/>
                  </a:schemeClr>
                </a:solidFill>
              </a:rPr>
              <a:t>Compréhension et exploitation du langage naturel dans les échanges,</a:t>
            </a:r>
          </a:p>
          <a:p>
            <a:pPr marL="1179513" lvl="3" indent="-176213" algn="just" fontAlgn="base">
              <a:lnSpc>
                <a:spcPts val="1600"/>
              </a:lnSpc>
              <a:buClr>
                <a:srgbClr val="0E6284"/>
              </a:buClr>
              <a:buFont typeface="Wingdings" panose="05000000000000000000" pitchFamily="2" charset="2"/>
              <a:buChar char="§"/>
              <a:tabLst>
                <a:tab pos="265113" algn="l"/>
              </a:tabLst>
              <a:defRPr/>
            </a:pPr>
            <a:r>
              <a:rPr lang="fr-FR" sz="1400" dirty="0">
                <a:solidFill>
                  <a:schemeClr val="tx2">
                    <a:lumMod val="50000"/>
                  </a:schemeClr>
                </a:solidFill>
              </a:rPr>
              <a:t>Optimisation du dialogue par l’exploitation des données clients déjà disponibles,</a:t>
            </a:r>
          </a:p>
          <a:p>
            <a:pPr marL="1179513" lvl="3" indent="-176213" algn="just" fontAlgn="base">
              <a:lnSpc>
                <a:spcPts val="1600"/>
              </a:lnSpc>
              <a:buClr>
                <a:srgbClr val="0E6284"/>
              </a:buClr>
              <a:buFont typeface="Wingdings" panose="05000000000000000000" pitchFamily="2" charset="2"/>
              <a:buChar char="§"/>
              <a:tabLst>
                <a:tab pos="265113" algn="l"/>
              </a:tabLst>
              <a:defRPr/>
            </a:pPr>
            <a:r>
              <a:rPr lang="fr-FR" sz="1400" dirty="0">
                <a:solidFill>
                  <a:schemeClr val="tx2">
                    <a:lumMod val="50000"/>
                  </a:schemeClr>
                </a:solidFill>
              </a:rPr>
              <a:t>Personnalisation des échanges avec des éléments du contexte client,</a:t>
            </a:r>
          </a:p>
          <a:p>
            <a:pPr marL="1179513" lvl="3" indent="-176213" algn="just" fontAlgn="base">
              <a:lnSpc>
                <a:spcPts val="1600"/>
              </a:lnSpc>
              <a:buClr>
                <a:srgbClr val="0E6284"/>
              </a:buClr>
              <a:buFont typeface="Wingdings" panose="05000000000000000000" pitchFamily="2" charset="2"/>
              <a:buChar char="§"/>
              <a:tabLst>
                <a:tab pos="265113" algn="l"/>
              </a:tabLst>
              <a:defRPr/>
            </a:pPr>
            <a:r>
              <a:rPr lang="fr-FR" sz="1400" dirty="0">
                <a:solidFill>
                  <a:schemeClr val="tx2">
                    <a:lumMod val="50000"/>
                  </a:schemeClr>
                </a:solidFill>
              </a:rPr>
              <a:t>Contrôles de cohérence des réponses saisies tout au long de la conversation,</a:t>
            </a:r>
          </a:p>
          <a:p>
            <a:pPr marL="1179513" lvl="3" indent="-176213" algn="just" fontAlgn="base">
              <a:lnSpc>
                <a:spcPts val="1600"/>
              </a:lnSpc>
              <a:buClr>
                <a:srgbClr val="0E6284"/>
              </a:buClr>
              <a:buFont typeface="Wingdings" panose="05000000000000000000" pitchFamily="2" charset="2"/>
              <a:buChar char="§"/>
              <a:tabLst>
                <a:tab pos="265113" algn="l"/>
              </a:tabLst>
              <a:defRPr/>
            </a:pPr>
            <a:r>
              <a:rPr lang="fr-FR" sz="1400" dirty="0">
                <a:solidFill>
                  <a:schemeClr val="tx2">
                    <a:lumMod val="50000"/>
                  </a:schemeClr>
                </a:solidFill>
              </a:rPr>
              <a:t>Génération du récapitulatif sous forme d’un questionnaire pré-remplie au format HTML.</a:t>
            </a:r>
          </a:p>
          <a:p>
            <a:pPr marL="722313" lvl="2" indent="-176213" algn="just" fontAlgn="base">
              <a:lnSpc>
                <a:spcPts val="1600"/>
              </a:lnSpc>
              <a:spcBef>
                <a:spcPts val="600"/>
              </a:spcBef>
              <a:spcAft>
                <a:spcPts val="300"/>
              </a:spcAft>
              <a:buClr>
                <a:srgbClr val="0E6284"/>
              </a:buClr>
              <a:buFont typeface="Wingdings" panose="05000000000000000000" pitchFamily="2" charset="2"/>
              <a:buChar char="§"/>
              <a:tabLst>
                <a:tab pos="265113" algn="l"/>
              </a:tabLst>
              <a:defRPr/>
            </a:pPr>
            <a:r>
              <a:rPr lang="fr-FR" sz="1600" dirty="0">
                <a:solidFill>
                  <a:schemeClr val="tx2">
                    <a:lumMod val="50000"/>
                  </a:schemeClr>
                </a:solidFill>
              </a:rPr>
              <a:t>La solution rédige une synthèse de ce profil sous forme d’un formulaire  contractuel complet qui sera porté au dossier client conformément aux exigences </a:t>
            </a:r>
            <a:r>
              <a:rPr lang="fr-FR" sz="1600" dirty="0" err="1">
                <a:solidFill>
                  <a:schemeClr val="tx2">
                    <a:lumMod val="50000"/>
                  </a:schemeClr>
                </a:solidFill>
              </a:rPr>
              <a:t>MiFID</a:t>
            </a:r>
            <a:r>
              <a:rPr lang="fr-FR" sz="1600" dirty="0">
                <a:solidFill>
                  <a:schemeClr val="tx2">
                    <a:lumMod val="50000"/>
                  </a:schemeClr>
                </a:solidFill>
              </a:rPr>
              <a:t> 2</a:t>
            </a:r>
            <a:endParaRPr lang="fr-FR" sz="1400" dirty="0">
              <a:solidFill>
                <a:schemeClr val="tx2">
                  <a:lumMod val="50000"/>
                </a:schemeClr>
              </a:solidFill>
            </a:endParaRPr>
          </a:p>
          <a:p>
            <a:pPr marL="722313" lvl="2" indent="-176213" algn="just">
              <a:lnSpc>
                <a:spcPts val="1600"/>
              </a:lnSpc>
              <a:spcBef>
                <a:spcPts val="600"/>
              </a:spcBef>
              <a:spcAft>
                <a:spcPts val="300"/>
              </a:spcAft>
              <a:buClr>
                <a:srgbClr val="0E6284"/>
              </a:buClr>
              <a:buFont typeface="Wingdings" panose="05000000000000000000" pitchFamily="2" charset="2"/>
              <a:buChar char="§"/>
              <a:tabLst>
                <a:tab pos="265113" algn="l"/>
              </a:tabLst>
              <a:defRPr/>
            </a:pPr>
            <a:endParaRPr lang="fr-FR" sz="1600" b="1" dirty="0">
              <a:solidFill>
                <a:schemeClr val="tx2">
                  <a:lumMod val="50000"/>
                </a:schemeClr>
              </a:solidFill>
            </a:endParaRPr>
          </a:p>
        </p:txBody>
      </p:sp>
      <p:pic>
        <p:nvPicPr>
          <p:cNvPr id="7" name="Image 6"/>
          <p:cNvPicPr>
            <a:picLocks noChangeAspect="1"/>
          </p:cNvPicPr>
          <p:nvPr/>
        </p:nvPicPr>
        <p:blipFill rotWithShape="1">
          <a:blip r:embed="rId2"/>
          <a:srcRect l="382" t="9638" b="5400"/>
          <a:stretch/>
        </p:blipFill>
        <p:spPr>
          <a:xfrm>
            <a:off x="1547888" y="1094583"/>
            <a:ext cx="5611863" cy="2692232"/>
          </a:xfrm>
          <a:prstGeom prst="rect">
            <a:avLst/>
          </a:prstGeom>
        </p:spPr>
      </p:pic>
      <p:sp>
        <p:nvSpPr>
          <p:cNvPr id="8" name="ZoneTexte 7"/>
          <p:cNvSpPr txBox="1"/>
          <p:nvPr/>
        </p:nvSpPr>
        <p:spPr>
          <a:xfrm rot="18646593">
            <a:off x="5376672" y="2478023"/>
            <a:ext cx="1862369" cy="369332"/>
          </a:xfrm>
          <a:prstGeom prst="rect">
            <a:avLst/>
          </a:prstGeom>
          <a:noFill/>
        </p:spPr>
        <p:txBody>
          <a:bodyPr wrap="none" rtlCol="0">
            <a:spAutoFit/>
          </a:bodyPr>
          <a:lstStyle/>
          <a:p>
            <a:r>
              <a:rPr lang="fr-FR" dirty="0">
                <a:solidFill>
                  <a:schemeClr val="bg1">
                    <a:lumMod val="75000"/>
                  </a:schemeClr>
                </a:solidFill>
              </a:rPr>
              <a:t>EXEMPLE FACTICE</a:t>
            </a:r>
          </a:p>
        </p:txBody>
      </p:sp>
    </p:spTree>
    <p:extLst>
      <p:ext uri="{BB962C8B-B14F-4D97-AF65-F5344CB8AC3E}">
        <p14:creationId xmlns:p14="http://schemas.microsoft.com/office/powerpoint/2010/main" val="75052566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287EC7A4-899E-4D37-ACE3-EFACA0DD74F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33575" y="1080113"/>
            <a:ext cx="3105154" cy="5284652"/>
          </a:xfrm>
          <a:prstGeom prst="rect">
            <a:avLst/>
          </a:prstGeom>
        </p:spPr>
      </p:pic>
      <p:sp>
        <p:nvSpPr>
          <p:cNvPr id="6" name="Espace réservé du texte 7"/>
          <p:cNvSpPr>
            <a:spLocks noGrp="1"/>
          </p:cNvSpPr>
          <p:nvPr>
            <p:ph type="body" sz="quarter" idx="15"/>
          </p:nvPr>
        </p:nvSpPr>
        <p:spPr>
          <a:xfrm>
            <a:off x="450000" y="461578"/>
            <a:ext cx="8474294" cy="540000"/>
          </a:xfrm>
        </p:spPr>
        <p:txBody>
          <a:bodyPr anchor="t"/>
          <a:lstStyle/>
          <a:p>
            <a:r>
              <a:rPr lang="fr-FR" sz="2000" dirty="0"/>
              <a:t>1. Cas métier : démonstration</a:t>
            </a:r>
          </a:p>
        </p:txBody>
      </p:sp>
      <p:sp>
        <p:nvSpPr>
          <p:cNvPr id="9" name="Titre 6"/>
          <p:cNvSpPr>
            <a:spLocks noGrp="1"/>
          </p:cNvSpPr>
          <p:nvPr>
            <p:ph type="title"/>
          </p:nvPr>
        </p:nvSpPr>
        <p:spPr>
          <a:xfrm>
            <a:off x="450000" y="95042"/>
            <a:ext cx="8694000" cy="351989"/>
          </a:xfrm>
        </p:spPr>
        <p:txBody>
          <a:bodyPr/>
          <a:lstStyle/>
          <a:p>
            <a:r>
              <a:rPr lang="fr-FR" b="1" dirty="0"/>
              <a:t>3. PRÉSENTATION DU CAS « CONSEILLER VIRTUEL POUR LA SAISIE EN LIGNE DE LA DÉCLARATION MIFID 2 »</a:t>
            </a:r>
          </a:p>
        </p:txBody>
      </p:sp>
    </p:spTree>
    <p:extLst>
      <p:ext uri="{BB962C8B-B14F-4D97-AF65-F5344CB8AC3E}">
        <p14:creationId xmlns:p14="http://schemas.microsoft.com/office/powerpoint/2010/main" val="36330947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texte 7"/>
          <p:cNvSpPr>
            <a:spLocks noGrp="1"/>
          </p:cNvSpPr>
          <p:nvPr>
            <p:ph type="body" sz="quarter" idx="15"/>
          </p:nvPr>
        </p:nvSpPr>
        <p:spPr>
          <a:xfrm>
            <a:off x="450000" y="461578"/>
            <a:ext cx="8474294" cy="540000"/>
          </a:xfrm>
        </p:spPr>
        <p:txBody>
          <a:bodyPr anchor="t"/>
          <a:lstStyle/>
          <a:p>
            <a:r>
              <a:rPr lang="fr-FR" sz="2000" dirty="0"/>
              <a:t>2. Choix techniques</a:t>
            </a:r>
          </a:p>
        </p:txBody>
      </p:sp>
      <p:sp>
        <p:nvSpPr>
          <p:cNvPr id="9" name="Titre 6"/>
          <p:cNvSpPr>
            <a:spLocks noGrp="1"/>
          </p:cNvSpPr>
          <p:nvPr>
            <p:ph type="title"/>
          </p:nvPr>
        </p:nvSpPr>
        <p:spPr>
          <a:xfrm>
            <a:off x="450000" y="95042"/>
            <a:ext cx="8694000" cy="351989"/>
          </a:xfrm>
        </p:spPr>
        <p:txBody>
          <a:bodyPr/>
          <a:lstStyle/>
          <a:p>
            <a:r>
              <a:rPr lang="fr-FR" b="1" dirty="0"/>
              <a:t>3. PRÉSENTATION DU CAS « CONSEILLER VIRTUEL POUR LA SAISIE EN LIGNE DE LA DÉCLARATION MIFID 2 »</a:t>
            </a:r>
          </a:p>
        </p:txBody>
      </p:sp>
      <p:sp>
        <p:nvSpPr>
          <p:cNvPr id="10" name="Rectangle à coins arrondis 15">
            <a:extLst>
              <a:ext uri="{FF2B5EF4-FFF2-40B4-BE49-F238E27FC236}">
                <a16:creationId xmlns:a16="http://schemas.microsoft.com/office/drawing/2014/main" id="{F0E06E2F-F48A-4F14-AE86-4E4CE3EB8785}"/>
              </a:ext>
            </a:extLst>
          </p:cNvPr>
          <p:cNvSpPr/>
          <p:nvPr/>
        </p:nvSpPr>
        <p:spPr>
          <a:xfrm>
            <a:off x="1026000" y="1815580"/>
            <a:ext cx="7092000" cy="1970035"/>
          </a:xfrm>
          <a:prstGeom prst="roundRect">
            <a:avLst>
              <a:gd name="adj" fmla="val 4973"/>
            </a:avLst>
          </a:prstGeom>
          <a:solidFill>
            <a:schemeClr val="accent2">
              <a:lumMod val="20000"/>
              <a:lumOff val="80000"/>
            </a:schemeClr>
          </a:solidFill>
          <a:ln w="12700" cap="flat" cmpd="sng" algn="ctr">
            <a:noFill/>
            <a:prstDash val="solid"/>
            <a:miter lim="800000"/>
          </a:ln>
          <a:effectLst/>
        </p:spPr>
        <p:txBody>
          <a:bodyPr wrap="square" lIns="108000" tIns="108000" rIns="108000" bIns="144000" rtlCol="0" anchor="ctr">
            <a:noAutofit/>
          </a:bodyPr>
          <a:lstStyle/>
          <a:p>
            <a:pPr lvl="0" algn="ctr">
              <a:defRPr/>
            </a:pPr>
            <a:r>
              <a:rPr lang="fr-FR" sz="2000" b="1" kern="0" dirty="0">
                <a:solidFill>
                  <a:schemeClr val="accent3"/>
                </a:solidFill>
                <a:ea typeface="Open Sans Semibold" panose="020B0706030804020204" pitchFamily="34" charset="0"/>
                <a:cs typeface="Open Sans Semibold" panose="020B0706030804020204" pitchFamily="34" charset="0"/>
              </a:rPr>
              <a:t>Contraintes</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Canal </a:t>
            </a:r>
            <a:r>
              <a:rPr lang="fr-FR" sz="1600" kern="0" dirty="0" err="1">
                <a:solidFill>
                  <a:schemeClr val="bg2">
                    <a:lumMod val="50000"/>
                  </a:schemeClr>
                </a:solidFill>
                <a:ea typeface="Open Sans Semibold" panose="020B0706030804020204" pitchFamily="34" charset="0"/>
                <a:cs typeface="Open Sans Semibold" panose="020B0706030804020204" pitchFamily="34" charset="0"/>
              </a:rPr>
              <a:t>WebChat</a:t>
            </a:r>
            <a:r>
              <a:rPr lang="fr-FR" sz="1600" kern="0" dirty="0">
                <a:solidFill>
                  <a:schemeClr val="bg2">
                    <a:lumMod val="50000"/>
                  </a:schemeClr>
                </a:solidFill>
                <a:ea typeface="Open Sans Semibold" panose="020B0706030804020204" pitchFamily="34" charset="0"/>
                <a:cs typeface="Open Sans Semibold" panose="020B0706030804020204" pitchFamily="34" charset="0"/>
              </a:rPr>
              <a:t> uniquement sur ce projet, avec une IHM sophistiquée.</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La nécessité de réutiliser les Web Service existants sans </a:t>
            </a:r>
            <a:r>
              <a:rPr lang="fr-FR" sz="1600" kern="0" dirty="0" err="1">
                <a:solidFill>
                  <a:schemeClr val="bg2">
                    <a:lumMod val="50000"/>
                  </a:schemeClr>
                </a:solidFill>
                <a:ea typeface="Open Sans Semibold" panose="020B0706030804020204" pitchFamily="34" charset="0"/>
                <a:cs typeface="Open Sans Semibold" panose="020B0706030804020204" pitchFamily="34" charset="0"/>
              </a:rPr>
              <a:t>wrapper</a:t>
            </a:r>
            <a:r>
              <a:rPr lang="fr-FR" sz="1600" kern="0" dirty="0">
                <a:solidFill>
                  <a:schemeClr val="bg2">
                    <a:lumMod val="50000"/>
                  </a:schemeClr>
                </a:solidFill>
                <a:ea typeface="Open Sans Semibold" panose="020B0706030804020204" pitchFamily="34" charset="0"/>
                <a:cs typeface="Open Sans Semibold" panose="020B0706030804020204" pitchFamily="34" charset="0"/>
              </a:rPr>
              <a:t>, les contraintes sur l'authentification et la contrainte de délai ont conduit à réaliser l'orchestration côté navigateur.</a:t>
            </a:r>
          </a:p>
          <a:p>
            <a:pPr marL="342900" indent="-342900">
              <a:lnSpc>
                <a:spcPts val="1680"/>
              </a:lnSpc>
              <a:spcBef>
                <a:spcPts val="600"/>
              </a:spcBef>
              <a:buClr>
                <a:schemeClr val="accent3"/>
              </a:buClr>
              <a:buFont typeface="Wingdings" panose="05000000000000000000" pitchFamily="2" charset="2"/>
              <a:buChar char="§"/>
              <a:defRPr/>
            </a:pPr>
            <a:r>
              <a:rPr lang="fr-FR" sz="1600" dirty="0">
                <a:solidFill>
                  <a:schemeClr val="tx2">
                    <a:lumMod val="50000"/>
                  </a:schemeClr>
                </a:solidFill>
              </a:rPr>
              <a:t>La plate-forme de </a:t>
            </a:r>
            <a:r>
              <a:rPr lang="fr-FR" sz="1600" dirty="0" err="1">
                <a:solidFill>
                  <a:schemeClr val="tx2">
                    <a:lumMod val="50000"/>
                  </a:schemeClr>
                </a:solidFill>
              </a:rPr>
              <a:t>chatbot</a:t>
            </a:r>
            <a:r>
              <a:rPr lang="fr-FR" sz="1600" dirty="0">
                <a:solidFill>
                  <a:schemeClr val="tx2">
                    <a:lumMod val="50000"/>
                  </a:schemeClr>
                </a:solidFill>
              </a:rPr>
              <a:t> imposée par le client.</a:t>
            </a:r>
          </a:p>
        </p:txBody>
      </p:sp>
      <p:sp>
        <p:nvSpPr>
          <p:cNvPr id="11" name="Rectangle à coins arrondis 17">
            <a:extLst>
              <a:ext uri="{FF2B5EF4-FFF2-40B4-BE49-F238E27FC236}">
                <a16:creationId xmlns:a16="http://schemas.microsoft.com/office/drawing/2014/main" id="{CCE2FFC7-5E97-4779-988A-17073071FBC2}"/>
              </a:ext>
            </a:extLst>
          </p:cNvPr>
          <p:cNvSpPr/>
          <p:nvPr/>
        </p:nvSpPr>
        <p:spPr>
          <a:xfrm>
            <a:off x="2643552" y="4270436"/>
            <a:ext cx="3856896" cy="1169821"/>
          </a:xfrm>
          <a:prstGeom prst="roundRect">
            <a:avLst>
              <a:gd name="adj" fmla="val 9086"/>
            </a:avLst>
          </a:prstGeom>
          <a:solidFill>
            <a:schemeClr val="accent3">
              <a:lumMod val="20000"/>
              <a:lumOff val="80000"/>
            </a:schemeClr>
          </a:solidFill>
          <a:ln w="12700" cap="flat" cmpd="sng" algn="ctr">
            <a:noFill/>
            <a:prstDash val="solid"/>
            <a:miter lim="800000"/>
          </a:ln>
          <a:effectLst/>
        </p:spPr>
        <p:txBody>
          <a:bodyPr wrap="square" lIns="108000" tIns="108000" rIns="108000" bIns="144000" rtlCol="0" anchor="ctr">
            <a:noAutofit/>
          </a:bodyPr>
          <a:lstStyle/>
          <a:p>
            <a:pPr algn="ctr"/>
            <a:r>
              <a:rPr lang="fr-FR" sz="2000" b="1" kern="0" dirty="0">
                <a:solidFill>
                  <a:schemeClr val="accent3"/>
                </a:solidFill>
              </a:rPr>
              <a:t>Choix</a:t>
            </a:r>
          </a:p>
          <a:p>
            <a:pPr marL="285750" indent="-285750">
              <a:lnSpc>
                <a:spcPts val="1680"/>
              </a:lnSpc>
              <a:spcBef>
                <a:spcPts val="600"/>
              </a:spcBef>
              <a:buClr>
                <a:schemeClr val="accent3"/>
              </a:buClr>
              <a:buFont typeface="Wingdings" panose="05000000000000000000" pitchFamily="2" charset="2"/>
              <a:buChar char="§"/>
            </a:pPr>
            <a:r>
              <a:rPr lang="fr-FR" sz="1600" dirty="0">
                <a:solidFill>
                  <a:schemeClr val="tx2">
                    <a:lumMod val="50000"/>
                  </a:schemeClr>
                </a:solidFill>
              </a:rPr>
              <a:t>Do You </a:t>
            </a:r>
            <a:r>
              <a:rPr lang="fr-FR" sz="1600" dirty="0" err="1">
                <a:solidFill>
                  <a:schemeClr val="tx2">
                    <a:lumMod val="50000"/>
                  </a:schemeClr>
                </a:solidFill>
              </a:rPr>
              <a:t>Dream</a:t>
            </a:r>
            <a:r>
              <a:rPr lang="fr-FR" sz="1600" dirty="0">
                <a:solidFill>
                  <a:schemeClr val="tx2">
                    <a:lumMod val="50000"/>
                  </a:schemeClr>
                </a:solidFill>
              </a:rPr>
              <a:t> Up (DYDU)</a:t>
            </a:r>
            <a:endParaRPr lang="fr-FR" sz="1600" kern="0" dirty="0">
              <a:solidFill>
                <a:schemeClr val="bg2">
                  <a:lumMod val="50000"/>
                </a:schemeClr>
              </a:solidFill>
            </a:endParaRPr>
          </a:p>
        </p:txBody>
      </p:sp>
      <p:sp>
        <p:nvSpPr>
          <p:cNvPr id="12" name="Flèche droite 13">
            <a:extLst>
              <a:ext uri="{FF2B5EF4-FFF2-40B4-BE49-F238E27FC236}">
                <a16:creationId xmlns:a16="http://schemas.microsoft.com/office/drawing/2014/main" id="{BB106819-549D-45DA-9BA4-B22FEE3D93D4}"/>
              </a:ext>
            </a:extLst>
          </p:cNvPr>
          <p:cNvSpPr/>
          <p:nvPr/>
        </p:nvSpPr>
        <p:spPr>
          <a:xfrm rot="5400000">
            <a:off x="4428000" y="3741220"/>
            <a:ext cx="288000"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6529215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CA13716-CCB4-4153-BA20-F563C3B77094}"/>
              </a:ext>
            </a:extLst>
          </p:cNvPr>
          <p:cNvSpPr/>
          <p:nvPr/>
        </p:nvSpPr>
        <p:spPr>
          <a:xfrm>
            <a:off x="4667974" y="2036408"/>
            <a:ext cx="1080000" cy="864000"/>
          </a:xfrm>
          <a:prstGeom prst="rect">
            <a:avLst/>
          </a:prstGeom>
          <a:solidFill>
            <a:schemeClr val="accent3">
              <a:lumMod val="60000"/>
              <a:lumOff val="4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kumimoji="0" lang="fr-FR" sz="1400" b="1" i="0" u="none" strike="noStrike" kern="0" cap="none" spc="0" normalizeH="0" baseline="0" noProof="0" dirty="0">
                <a:ln>
                  <a:noFill/>
                </a:ln>
                <a:solidFill>
                  <a:srgbClr val="FFFFFF"/>
                </a:solidFill>
                <a:effectLst/>
                <a:uLnTx/>
                <a:uFillTx/>
                <a:cs typeface="Arial" charset="0"/>
              </a:rPr>
              <a:t>DYDU</a:t>
            </a:r>
            <a:endParaRPr kumimoji="0" lang="fr-FR" sz="1400" b="1" i="1" u="none" strike="noStrike" kern="0" cap="none" spc="0" normalizeH="0" baseline="0" noProof="0" dirty="0">
              <a:ln>
                <a:noFill/>
              </a:ln>
              <a:solidFill>
                <a:srgbClr val="FFFFFF"/>
              </a:solidFill>
              <a:effectLst/>
              <a:uLnTx/>
              <a:uFillTx/>
              <a:cs typeface="Arial" charset="0"/>
            </a:endParaRPr>
          </a:p>
        </p:txBody>
      </p:sp>
      <p:sp>
        <p:nvSpPr>
          <p:cNvPr id="10" name="Rectangle 9">
            <a:extLst>
              <a:ext uri="{FF2B5EF4-FFF2-40B4-BE49-F238E27FC236}">
                <a16:creationId xmlns:a16="http://schemas.microsoft.com/office/drawing/2014/main" id="{3714ABFD-BD8C-4BD9-8E8F-B6786A775206}"/>
              </a:ext>
            </a:extLst>
          </p:cNvPr>
          <p:cNvSpPr/>
          <p:nvPr/>
        </p:nvSpPr>
        <p:spPr>
          <a:xfrm>
            <a:off x="5834092" y="3582718"/>
            <a:ext cx="1283508" cy="653376"/>
          </a:xfrm>
          <a:prstGeom prst="rect">
            <a:avLst/>
          </a:prstGeom>
          <a:solidFill>
            <a:srgbClr val="1695C8">
              <a:lumMod val="40000"/>
              <a:lumOff val="60000"/>
            </a:srgbClr>
          </a:solidFill>
          <a:ln w="12700" algn="ctr">
            <a:solidFill>
              <a:sysClr val="windowText" lastClr="000000"/>
            </a:solidFill>
            <a:prstDash val="dash"/>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kumimoji="0" lang="fr-FR" sz="1400" b="0" i="0" u="none" strike="noStrike" kern="0" cap="none" spc="0" normalizeH="0" baseline="0" noProof="0" dirty="0" err="1">
                <a:ln>
                  <a:noFill/>
                </a:ln>
                <a:solidFill>
                  <a:schemeClr val="tx2">
                    <a:lumMod val="50000"/>
                  </a:schemeClr>
                </a:solidFill>
                <a:effectLst/>
                <a:uLnTx/>
                <a:uFillTx/>
                <a:ea typeface="ＭＳ Ｐゴシック" charset="0"/>
                <a:cs typeface="Arial" charset="0"/>
              </a:rPr>
              <a:t>backends</a:t>
            </a:r>
            <a:endParaRPr kumimoji="0" lang="fr-FR" sz="1400" b="0" i="0" u="none" strike="noStrike" kern="0" cap="none" spc="0" normalizeH="0" baseline="0" noProof="0" dirty="0">
              <a:ln>
                <a:noFill/>
              </a:ln>
              <a:solidFill>
                <a:schemeClr val="tx2">
                  <a:lumMod val="50000"/>
                </a:schemeClr>
              </a:solidFill>
              <a:effectLst/>
              <a:uLnTx/>
              <a:uFillTx/>
              <a:ea typeface="ＭＳ Ｐゴシック" charset="0"/>
              <a:cs typeface="Arial" charset="0"/>
            </a:endParaRPr>
          </a:p>
        </p:txBody>
      </p:sp>
      <p:sp>
        <p:nvSpPr>
          <p:cNvPr id="11" name="ZoneTexte 10">
            <a:extLst>
              <a:ext uri="{FF2B5EF4-FFF2-40B4-BE49-F238E27FC236}">
                <a16:creationId xmlns:a16="http://schemas.microsoft.com/office/drawing/2014/main" id="{F5D311F0-6CD3-4E21-85D4-18FA123ED92F}"/>
              </a:ext>
            </a:extLst>
          </p:cNvPr>
          <p:cNvSpPr txBox="1"/>
          <p:nvPr/>
        </p:nvSpPr>
        <p:spPr>
          <a:xfrm>
            <a:off x="2734754" y="2159749"/>
            <a:ext cx="598557" cy="2616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FR" sz="1100" b="0" i="1" u="none" strike="noStrike" kern="0" cap="none" spc="0" normalizeH="0" baseline="0" noProof="0" dirty="0">
                <a:ln>
                  <a:noFill/>
                </a:ln>
                <a:solidFill>
                  <a:schemeClr val="tx2">
                    <a:lumMod val="50000"/>
                  </a:schemeClr>
                </a:solidFill>
                <a:effectLst/>
                <a:uLnTx/>
                <a:uFillTx/>
              </a:rPr>
              <a:t>https</a:t>
            </a:r>
          </a:p>
        </p:txBody>
      </p:sp>
      <p:cxnSp>
        <p:nvCxnSpPr>
          <p:cNvPr id="12" name="Connecteur droit avec flèche 11">
            <a:extLst>
              <a:ext uri="{FF2B5EF4-FFF2-40B4-BE49-F238E27FC236}">
                <a16:creationId xmlns:a16="http://schemas.microsoft.com/office/drawing/2014/main" id="{8F031427-0112-426F-BA13-960AA9328523}"/>
              </a:ext>
            </a:extLst>
          </p:cNvPr>
          <p:cNvCxnSpPr>
            <a:cxnSpLocks/>
            <a:stCxn id="9" idx="2"/>
            <a:endCxn id="10" idx="1"/>
          </p:cNvCxnSpPr>
          <p:nvPr/>
        </p:nvCxnSpPr>
        <p:spPr>
          <a:xfrm>
            <a:off x="5207974" y="2900408"/>
            <a:ext cx="626118" cy="1008998"/>
          </a:xfrm>
          <a:prstGeom prst="straightConnector1">
            <a:avLst/>
          </a:prstGeom>
          <a:noFill/>
          <a:ln w="25400" cap="flat" cmpd="sng" algn="ctr">
            <a:solidFill>
              <a:schemeClr val="accent3"/>
            </a:solidFill>
            <a:prstDash val="dash"/>
            <a:miter lim="800000"/>
            <a:headEnd type="none" w="med" len="med"/>
            <a:tailEnd type="arrow" w="med" len="med"/>
          </a:ln>
          <a:effectLst/>
        </p:spPr>
      </p:cxnSp>
      <p:sp>
        <p:nvSpPr>
          <p:cNvPr id="13" name="Rectangle 12">
            <a:extLst>
              <a:ext uri="{FF2B5EF4-FFF2-40B4-BE49-F238E27FC236}">
                <a16:creationId xmlns:a16="http://schemas.microsoft.com/office/drawing/2014/main" id="{3A0CCCC7-2BAD-46A2-9D3C-82CAF9C92D8A}"/>
              </a:ext>
            </a:extLst>
          </p:cNvPr>
          <p:cNvSpPr/>
          <p:nvPr/>
        </p:nvSpPr>
        <p:spPr>
          <a:xfrm>
            <a:off x="5662007" y="2227561"/>
            <a:ext cx="2019186" cy="414613"/>
          </a:xfrm>
          <a:prstGeom prst="rect">
            <a:avLst/>
          </a:prstGeom>
          <a:solidFill>
            <a:srgbClr val="0E6284"/>
          </a:solidFill>
          <a:ln>
            <a:noFill/>
          </a:ln>
        </p:spPr>
        <p:txBody>
          <a:bodyPr wrap="square" lIns="0" tIns="0" rIns="0" bIns="0" rtlCol="0" anchor="ctr">
            <a:noAutofit/>
          </a:bodyPr>
          <a:lstStyle/>
          <a:p>
            <a:pPr marL="0" marR="0" lvl="0" indent="-305647" algn="ctr" defTabSz="914400" eaLnBrk="1" fontAlgn="auto" latinLnBrk="0" hangingPunct="1">
              <a:lnSpc>
                <a:spcPct val="100000"/>
              </a:lnSpc>
              <a:spcBef>
                <a:spcPts val="0"/>
              </a:spcBef>
              <a:spcAft>
                <a:spcPts val="0"/>
              </a:spcAft>
              <a:buClrTx/>
              <a:buSzTx/>
              <a:buFontTx/>
              <a:buNone/>
              <a:tabLst/>
              <a:defRPr/>
            </a:pPr>
            <a:r>
              <a:rPr kumimoji="0" lang="fr-FR" sz="1200" i="0" u="none" strike="noStrike" kern="0" cap="none" spc="0" normalizeH="0" baseline="0" noProof="0" dirty="0">
                <a:ln>
                  <a:noFill/>
                </a:ln>
                <a:solidFill>
                  <a:srgbClr val="FFFFFF"/>
                </a:solidFill>
                <a:effectLst/>
                <a:uLnTx/>
                <a:uFillTx/>
                <a:latin typeface="Calibri Light"/>
                <a:cs typeface="Arial" pitchFamily="34" charset="0"/>
              </a:rPr>
              <a:t>base de connaissance métier</a:t>
            </a:r>
          </a:p>
        </p:txBody>
      </p:sp>
      <p:sp>
        <p:nvSpPr>
          <p:cNvPr id="14" name="ZoneTexte 13">
            <a:extLst>
              <a:ext uri="{FF2B5EF4-FFF2-40B4-BE49-F238E27FC236}">
                <a16:creationId xmlns:a16="http://schemas.microsoft.com/office/drawing/2014/main" id="{8064ADE6-D131-4205-9E13-2B6F64844ABE}"/>
              </a:ext>
            </a:extLst>
          </p:cNvPr>
          <p:cNvSpPr txBox="1"/>
          <p:nvPr/>
        </p:nvSpPr>
        <p:spPr>
          <a:xfrm>
            <a:off x="4705704" y="3357382"/>
            <a:ext cx="1262743" cy="24622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000" b="0" i="1" u="none" strike="noStrike" kern="0" cap="none" spc="0" normalizeH="0" baseline="0" noProof="0" dirty="0">
                <a:ln>
                  <a:noFill/>
                </a:ln>
                <a:solidFill>
                  <a:prstClr val="black"/>
                </a:solidFill>
                <a:effectLst/>
                <a:uLnTx/>
                <a:uFillTx/>
              </a:rPr>
              <a:t>REST JSON</a:t>
            </a:r>
          </a:p>
        </p:txBody>
      </p:sp>
      <p:sp>
        <p:nvSpPr>
          <p:cNvPr id="15" name="Organigramme : Disque magnétique 14">
            <a:extLst>
              <a:ext uri="{FF2B5EF4-FFF2-40B4-BE49-F238E27FC236}">
                <a16:creationId xmlns:a16="http://schemas.microsoft.com/office/drawing/2014/main" id="{CC2CB612-FBFF-4CCF-B916-76E273ABA157}"/>
              </a:ext>
            </a:extLst>
          </p:cNvPr>
          <p:cNvSpPr/>
          <p:nvPr/>
        </p:nvSpPr>
        <p:spPr>
          <a:xfrm>
            <a:off x="5662008" y="2697583"/>
            <a:ext cx="2019186" cy="668555"/>
          </a:xfrm>
          <a:prstGeom prst="flowChartMagneticDisk">
            <a:avLst/>
          </a:prstGeom>
          <a:solidFill>
            <a:srgbClr val="0E6284"/>
          </a:solidFill>
          <a:ln>
            <a:solidFill>
              <a:schemeClr val="bg1"/>
            </a:solidFill>
          </a:ln>
        </p:spPr>
        <p:txBody>
          <a:bodyPr wrap="square" lIns="0" tIns="0" rIns="0" bIns="0" rtlCol="0" anchor="ctr">
            <a:noAutofit/>
          </a:bodyPr>
          <a:lstStyle/>
          <a:p>
            <a:pPr marL="0" marR="0" lvl="0" indent="-305647" algn="ctr" defTabSz="914400" eaLnBrk="1" fontAlgn="auto" latinLnBrk="0" hangingPunct="1">
              <a:lnSpc>
                <a:spcPct val="100000"/>
              </a:lnSpc>
              <a:spcBef>
                <a:spcPts val="0"/>
              </a:spcBef>
              <a:spcAft>
                <a:spcPts val="0"/>
              </a:spcAft>
              <a:buClrTx/>
              <a:buSzTx/>
              <a:buFontTx/>
              <a:buNone/>
              <a:tabLst/>
              <a:defRPr/>
            </a:pPr>
            <a:r>
              <a:rPr kumimoji="0" lang="fr-FR" sz="1200" i="0" u="none" strike="noStrike" kern="0" cap="none" spc="0" normalizeH="0" baseline="0" noProof="0" dirty="0">
                <a:ln>
                  <a:noFill/>
                </a:ln>
                <a:solidFill>
                  <a:srgbClr val="FFFFFF"/>
                </a:solidFill>
                <a:effectLst/>
                <a:uLnTx/>
                <a:uFillTx/>
                <a:latin typeface="Calibri Light"/>
                <a:cs typeface="Arial" pitchFamily="34" charset="0"/>
              </a:rPr>
              <a:t>stockage des conversations</a:t>
            </a:r>
          </a:p>
          <a:p>
            <a:pPr marL="0" marR="0" lvl="0" indent="-305647" algn="ctr" defTabSz="914400" eaLnBrk="1" fontAlgn="auto" latinLnBrk="0" hangingPunct="1">
              <a:lnSpc>
                <a:spcPct val="100000"/>
              </a:lnSpc>
              <a:spcBef>
                <a:spcPts val="0"/>
              </a:spcBef>
              <a:spcAft>
                <a:spcPts val="0"/>
              </a:spcAft>
              <a:buClrTx/>
              <a:buSzTx/>
              <a:buFontTx/>
              <a:buNone/>
              <a:tabLst/>
              <a:defRPr/>
            </a:pPr>
            <a:r>
              <a:rPr lang="fr-FR" sz="1200" kern="0" dirty="0">
                <a:solidFill>
                  <a:srgbClr val="FFFFFF"/>
                </a:solidFill>
                <a:latin typeface="Calibri Light"/>
                <a:cs typeface="Arial" pitchFamily="34" charset="0"/>
              </a:rPr>
              <a:t>MySQL</a:t>
            </a:r>
            <a:endParaRPr kumimoji="0" lang="fr-FR" sz="1200" i="0" u="none" strike="noStrike" kern="0" cap="none" spc="0" normalizeH="0" baseline="0" noProof="0" dirty="0">
              <a:ln>
                <a:noFill/>
              </a:ln>
              <a:solidFill>
                <a:srgbClr val="FFFFFF"/>
              </a:solidFill>
              <a:effectLst/>
              <a:uLnTx/>
              <a:uFillTx/>
              <a:latin typeface="Calibri Light"/>
              <a:cs typeface="Arial" pitchFamily="34" charset="0"/>
            </a:endParaRPr>
          </a:p>
        </p:txBody>
      </p:sp>
      <p:cxnSp>
        <p:nvCxnSpPr>
          <p:cNvPr id="16" name="Connecteur droit avec flèche 15">
            <a:extLst>
              <a:ext uri="{FF2B5EF4-FFF2-40B4-BE49-F238E27FC236}">
                <a16:creationId xmlns:a16="http://schemas.microsoft.com/office/drawing/2014/main" id="{A1A80BCD-B35B-4206-AF3B-584BF22C4AD6}"/>
              </a:ext>
            </a:extLst>
          </p:cNvPr>
          <p:cNvCxnSpPr>
            <a:cxnSpLocks/>
            <a:stCxn id="9" idx="1"/>
            <a:endCxn id="17" idx="3"/>
          </p:cNvCxnSpPr>
          <p:nvPr/>
        </p:nvCxnSpPr>
        <p:spPr>
          <a:xfrm flipH="1">
            <a:off x="2459771" y="2468408"/>
            <a:ext cx="2208203" cy="0"/>
          </a:xfrm>
          <a:prstGeom prst="straightConnector1">
            <a:avLst/>
          </a:prstGeom>
          <a:noFill/>
          <a:ln w="25400" cap="flat" cmpd="sng" algn="ctr">
            <a:solidFill>
              <a:schemeClr val="accent3"/>
            </a:solidFill>
            <a:prstDash val="solid"/>
            <a:miter lim="800000"/>
            <a:headEnd type="arrow" w="med" len="med"/>
            <a:tailEnd type="arrow" w="med" len="med"/>
          </a:ln>
          <a:effectLst/>
        </p:spPr>
      </p:cxnSp>
      <p:sp>
        <p:nvSpPr>
          <p:cNvPr id="17" name="Rectangle 16">
            <a:extLst>
              <a:ext uri="{FF2B5EF4-FFF2-40B4-BE49-F238E27FC236}">
                <a16:creationId xmlns:a16="http://schemas.microsoft.com/office/drawing/2014/main" id="{3D19B975-32C0-43FE-A1D5-C2FEE34C2553}"/>
              </a:ext>
            </a:extLst>
          </p:cNvPr>
          <p:cNvSpPr/>
          <p:nvPr/>
        </p:nvSpPr>
        <p:spPr>
          <a:xfrm>
            <a:off x="1379771" y="2036408"/>
            <a:ext cx="1080000" cy="864000"/>
          </a:xfrm>
          <a:prstGeom prst="rect">
            <a:avLst/>
          </a:prstGeom>
          <a:solidFill>
            <a:schemeClr val="tx1">
              <a:lumMod val="20000"/>
              <a:lumOff val="8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lang="fr-FR" sz="1400" kern="0" dirty="0" err="1">
                <a:solidFill>
                  <a:schemeClr val="tx2">
                    <a:lumMod val="50000"/>
                  </a:schemeClr>
                </a:solidFill>
                <a:ea typeface="ＭＳ Ｐゴシック" charset="0"/>
                <a:cs typeface="Arial" charset="0"/>
              </a:rPr>
              <a:t>Webchat</a:t>
            </a:r>
            <a:r>
              <a:rPr lang="fr-FR" sz="1400" kern="0" dirty="0">
                <a:solidFill>
                  <a:schemeClr val="tx2">
                    <a:lumMod val="50000"/>
                  </a:schemeClr>
                </a:solidFill>
                <a:ea typeface="ＭＳ Ｐゴシック" charset="0"/>
                <a:cs typeface="Arial" charset="0"/>
              </a:rPr>
              <a:t> dans navigateur client</a:t>
            </a:r>
            <a:endParaRPr kumimoji="0" lang="fr-FR" sz="1200" b="0" i="0" u="none" strike="noStrike" kern="0" cap="none" spc="0" normalizeH="0" baseline="0" noProof="0" dirty="0">
              <a:ln>
                <a:noFill/>
              </a:ln>
              <a:solidFill>
                <a:schemeClr val="tx2">
                  <a:lumMod val="50000"/>
                </a:schemeClr>
              </a:solidFill>
              <a:effectLst/>
              <a:uLnTx/>
              <a:uFillTx/>
              <a:ea typeface="ＭＳ Ｐゴシック" charset="0"/>
              <a:cs typeface="Arial" charset="0"/>
            </a:endParaRPr>
          </a:p>
        </p:txBody>
      </p:sp>
      <p:cxnSp>
        <p:nvCxnSpPr>
          <p:cNvPr id="18" name="Connecteur droit avec flèche 17">
            <a:extLst>
              <a:ext uri="{FF2B5EF4-FFF2-40B4-BE49-F238E27FC236}">
                <a16:creationId xmlns:a16="http://schemas.microsoft.com/office/drawing/2014/main" id="{E6D33E11-E411-41E4-A129-D522F0CB7CF8}"/>
              </a:ext>
            </a:extLst>
          </p:cNvPr>
          <p:cNvCxnSpPr>
            <a:cxnSpLocks/>
            <a:stCxn id="21" idx="1"/>
            <a:endCxn id="17" idx="3"/>
          </p:cNvCxnSpPr>
          <p:nvPr/>
        </p:nvCxnSpPr>
        <p:spPr>
          <a:xfrm flipH="1">
            <a:off x="2459771" y="1360301"/>
            <a:ext cx="949019" cy="1108107"/>
          </a:xfrm>
          <a:prstGeom prst="straightConnector1">
            <a:avLst/>
          </a:prstGeom>
          <a:noFill/>
          <a:ln w="25400" cap="flat" cmpd="sng" algn="ctr">
            <a:solidFill>
              <a:schemeClr val="accent3"/>
            </a:solidFill>
            <a:prstDash val="solid"/>
            <a:miter lim="800000"/>
            <a:headEnd type="arrow" w="med" len="med"/>
            <a:tailEnd type="arrow" w="med" len="med"/>
          </a:ln>
          <a:effectLst/>
        </p:spPr>
      </p:cxnSp>
      <p:sp>
        <p:nvSpPr>
          <p:cNvPr id="19" name="Rectangle : coins arrondis 18">
            <a:extLst>
              <a:ext uri="{FF2B5EF4-FFF2-40B4-BE49-F238E27FC236}">
                <a16:creationId xmlns:a16="http://schemas.microsoft.com/office/drawing/2014/main" id="{8FC8130E-0AD8-4535-AA2C-5BB80FE218E8}"/>
              </a:ext>
            </a:extLst>
          </p:cNvPr>
          <p:cNvSpPr/>
          <p:nvPr/>
        </p:nvSpPr>
        <p:spPr>
          <a:xfrm>
            <a:off x="1442014" y="4773406"/>
            <a:ext cx="2664000" cy="1599908"/>
          </a:xfrm>
          <a:prstGeom prst="roundRect">
            <a:avLst>
              <a:gd name="adj" fmla="val 2767"/>
            </a:avLst>
          </a:prstGeom>
          <a:noFill/>
          <a:ln w="6350" cap="flat" cmpd="sng" algn="ctr">
            <a:solidFill>
              <a:srgbClr val="A5A5A5"/>
            </a:solidFill>
            <a:prstDash val="solid"/>
            <a:miter lim="800000"/>
          </a:ln>
          <a:effectLst/>
        </p:spPr>
        <p:txBody>
          <a:bodyPr rtlCol="0" anchor="t"/>
          <a:lstStyle/>
          <a:p>
            <a:pPr lvl="0">
              <a:buClr>
                <a:schemeClr val="accent3"/>
              </a:buClr>
              <a:defRPr/>
            </a:pPr>
            <a:r>
              <a:rPr lang="fr-FR" sz="1200" b="1" kern="0" dirty="0">
                <a:solidFill>
                  <a:schemeClr val="tx2">
                    <a:lumMod val="50000"/>
                  </a:schemeClr>
                </a:solidFill>
              </a:rPr>
              <a:t>Un seul canal : chat sur le web.</a:t>
            </a:r>
          </a:p>
          <a:p>
            <a:pPr lvl="0">
              <a:buClr>
                <a:schemeClr val="accent3"/>
              </a:buClr>
              <a:defRPr/>
            </a:pPr>
            <a:endParaRPr lang="fr-FR" sz="1200" kern="0" dirty="0">
              <a:solidFill>
                <a:schemeClr val="tx2">
                  <a:lumMod val="50000"/>
                </a:schemeClr>
              </a:solidFill>
              <a:latin typeface="Calibri" panose="020F0502020204030204"/>
            </a:endParaRPr>
          </a:p>
          <a:p>
            <a:pPr>
              <a:buClr>
                <a:schemeClr val="accent3"/>
              </a:buClr>
              <a:defRPr/>
            </a:pPr>
            <a:r>
              <a:rPr lang="fr-FR" sz="1200" b="1" kern="0" dirty="0">
                <a:solidFill>
                  <a:schemeClr val="tx2">
                    <a:lumMod val="50000"/>
                  </a:schemeClr>
                </a:solidFill>
              </a:rPr>
              <a:t>L’orchestration est faite par le navigateur.</a:t>
            </a:r>
          </a:p>
          <a:p>
            <a:pPr lvl="0">
              <a:buClr>
                <a:schemeClr val="accent3"/>
              </a:buClr>
              <a:defRPr/>
            </a:pPr>
            <a:endParaRPr lang="fr-FR" sz="1200" kern="0" dirty="0">
              <a:solidFill>
                <a:schemeClr val="tx2">
                  <a:lumMod val="50000"/>
                </a:schemeClr>
              </a:solidFill>
              <a:latin typeface="Calibri" panose="020F0502020204030204"/>
            </a:endParaRPr>
          </a:p>
          <a:p>
            <a:pPr>
              <a:buClr>
                <a:schemeClr val="accent3"/>
              </a:buClr>
              <a:defRPr/>
            </a:pPr>
            <a:r>
              <a:rPr lang="fr-FR" sz="1200" kern="0" dirty="0">
                <a:solidFill>
                  <a:schemeClr val="tx2">
                    <a:lumMod val="50000"/>
                  </a:schemeClr>
                </a:solidFill>
              </a:rPr>
              <a:t>Le client est authentifié (SAML </a:t>
            </a:r>
            <a:r>
              <a:rPr lang="fr-FR" sz="1200" kern="0" dirty="0" err="1">
                <a:solidFill>
                  <a:schemeClr val="tx2">
                    <a:lumMod val="50000"/>
                  </a:schemeClr>
                </a:solidFill>
              </a:rPr>
              <a:t>token</a:t>
            </a:r>
            <a:r>
              <a:rPr lang="fr-FR" sz="1200" kern="0" dirty="0">
                <a:solidFill>
                  <a:schemeClr val="tx2">
                    <a:lumMod val="50000"/>
                  </a:schemeClr>
                </a:solidFill>
              </a:rPr>
              <a:t>).</a:t>
            </a:r>
          </a:p>
          <a:p>
            <a:pPr lvl="0">
              <a:buClr>
                <a:schemeClr val="accent3"/>
              </a:buClr>
              <a:defRPr/>
            </a:pPr>
            <a:endParaRPr lang="fr-FR" sz="1200" kern="0" dirty="0">
              <a:solidFill>
                <a:schemeClr val="tx2">
                  <a:lumMod val="50000"/>
                </a:schemeClr>
              </a:solidFill>
              <a:latin typeface="Calibri" panose="020F0502020204030204"/>
            </a:endParaRPr>
          </a:p>
          <a:p>
            <a:pPr lvl="0">
              <a:buClr>
                <a:schemeClr val="accent3"/>
              </a:buClr>
              <a:defRPr/>
            </a:pPr>
            <a:r>
              <a:rPr lang="fr-FR" sz="1200" kern="0" dirty="0">
                <a:solidFill>
                  <a:schemeClr val="tx2">
                    <a:lumMod val="50000"/>
                  </a:schemeClr>
                </a:solidFill>
                <a:latin typeface="Calibri" panose="020F0502020204030204"/>
              </a:rPr>
              <a:t>Développement spécifique </a:t>
            </a:r>
            <a:r>
              <a:rPr lang="fr-FR" sz="1200" kern="0" dirty="0" err="1">
                <a:solidFill>
                  <a:schemeClr val="tx2">
                    <a:lumMod val="50000"/>
                  </a:schemeClr>
                </a:solidFill>
                <a:latin typeface="Calibri" panose="020F0502020204030204"/>
              </a:rPr>
              <a:t>js</a:t>
            </a:r>
            <a:r>
              <a:rPr lang="fr-FR" sz="1200" kern="0" dirty="0">
                <a:solidFill>
                  <a:schemeClr val="tx2">
                    <a:lumMod val="50000"/>
                  </a:schemeClr>
                </a:solidFill>
                <a:latin typeface="Calibri" panose="020F0502020204030204"/>
              </a:rPr>
              <a:t> </a:t>
            </a:r>
            <a:r>
              <a:rPr lang="fr-FR" sz="1200" kern="0" dirty="0" err="1">
                <a:solidFill>
                  <a:schemeClr val="tx2">
                    <a:lumMod val="50000"/>
                  </a:schemeClr>
                </a:solidFill>
                <a:latin typeface="Calibri" panose="020F0502020204030204"/>
              </a:rPr>
              <a:t>css</a:t>
            </a:r>
            <a:r>
              <a:rPr lang="fr-FR" sz="1200" kern="0" dirty="0">
                <a:solidFill>
                  <a:schemeClr val="tx2">
                    <a:lumMod val="50000"/>
                  </a:schemeClr>
                </a:solidFill>
                <a:latin typeface="Calibri" panose="020F0502020204030204"/>
              </a:rPr>
              <a:t>.</a:t>
            </a:r>
          </a:p>
          <a:p>
            <a:pPr lvl="0">
              <a:buClr>
                <a:schemeClr val="accent3"/>
              </a:buClr>
              <a:defRPr/>
            </a:pPr>
            <a:endParaRPr lang="fr-FR" sz="1200" kern="0" dirty="0">
              <a:solidFill>
                <a:schemeClr val="tx2">
                  <a:lumMod val="50000"/>
                </a:schemeClr>
              </a:solidFill>
              <a:latin typeface="Calibri" panose="020F0502020204030204"/>
            </a:endParaRPr>
          </a:p>
          <a:p>
            <a:pPr lvl="0">
              <a:buClr>
                <a:schemeClr val="accent3"/>
              </a:buClr>
              <a:defRPr/>
            </a:pPr>
            <a:endParaRPr lang="fr-FR" sz="1200" kern="0" dirty="0">
              <a:solidFill>
                <a:schemeClr val="tx2">
                  <a:lumMod val="50000"/>
                </a:schemeClr>
              </a:solidFill>
              <a:latin typeface="Calibri" panose="020F0502020204030204"/>
            </a:endParaRPr>
          </a:p>
          <a:p>
            <a:pPr lvl="0">
              <a:buClr>
                <a:schemeClr val="accent3"/>
              </a:buClr>
              <a:defRPr/>
            </a:pPr>
            <a:endParaRPr kumimoji="0" lang="fr-FR" sz="1200" i="0"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endParaRPr kumimoji="0" lang="fr-FR" sz="1200" b="0" i="1"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p:txBody>
      </p:sp>
      <p:sp>
        <p:nvSpPr>
          <p:cNvPr id="20" name="Rectangle : coins arrondis 19">
            <a:extLst>
              <a:ext uri="{FF2B5EF4-FFF2-40B4-BE49-F238E27FC236}">
                <a16:creationId xmlns:a16="http://schemas.microsoft.com/office/drawing/2014/main" id="{F25BF721-8EC0-498D-8F20-3AC33138E995}"/>
              </a:ext>
            </a:extLst>
          </p:cNvPr>
          <p:cNvSpPr/>
          <p:nvPr/>
        </p:nvSpPr>
        <p:spPr>
          <a:xfrm>
            <a:off x="4636447" y="4773406"/>
            <a:ext cx="2664000" cy="1599908"/>
          </a:xfrm>
          <a:prstGeom prst="roundRect">
            <a:avLst>
              <a:gd name="adj" fmla="val 2348"/>
            </a:avLst>
          </a:prstGeom>
          <a:noFill/>
          <a:ln w="6350" cap="flat" cmpd="sng" algn="ctr">
            <a:solidFill>
              <a:srgbClr val="A5A5A5"/>
            </a:solidFill>
            <a:prstDash val="solid"/>
            <a:miter lim="800000"/>
          </a:ln>
          <a:effectLst/>
        </p:spPr>
        <p:txBody>
          <a:bodyPr rtlCol="0" anchor="t"/>
          <a:lstStyle/>
          <a:p>
            <a:pPr marR="0" lvl="0" defTabSz="914400" eaLnBrk="1" fontAlgn="auto" latinLnBrk="0" hangingPunct="1">
              <a:lnSpc>
                <a:spcPct val="100000"/>
              </a:lnSpc>
              <a:spcBef>
                <a:spcPts val="0"/>
              </a:spcBef>
              <a:spcAft>
                <a:spcPts val="0"/>
              </a:spcAft>
              <a:buClr>
                <a:schemeClr val="accent3"/>
              </a:buClr>
              <a:buSzTx/>
              <a:tabLst/>
              <a:defRPr/>
            </a:pPr>
            <a:r>
              <a:rPr kumimoji="0" lang="fr-FR" sz="1200" b="1" i="0" u="none" strike="noStrike" kern="0" cap="none" spc="0" normalizeH="0" baseline="0" noProof="0" dirty="0">
                <a:ln>
                  <a:noFill/>
                </a:ln>
                <a:solidFill>
                  <a:schemeClr val="tx2">
                    <a:lumMod val="50000"/>
                  </a:schemeClr>
                </a:solidFill>
                <a:effectLst/>
                <a:uLnTx/>
                <a:uFillTx/>
                <a:latin typeface="Calibri" panose="020F0502020204030204"/>
                <a:ea typeface="+mn-ea"/>
                <a:cs typeface="+mn-cs"/>
              </a:rPr>
              <a:t>Moteur de </a:t>
            </a:r>
            <a:r>
              <a:rPr kumimoji="0" lang="fr-FR" sz="1200" b="1" i="0" u="none" strike="noStrike" kern="0" cap="none" spc="0" normalizeH="0" baseline="0" noProof="0" dirty="0" err="1">
                <a:ln>
                  <a:noFill/>
                </a:ln>
                <a:solidFill>
                  <a:schemeClr val="tx2">
                    <a:lumMod val="50000"/>
                  </a:schemeClr>
                </a:solidFill>
                <a:effectLst/>
                <a:uLnTx/>
                <a:uFillTx/>
                <a:latin typeface="Calibri" panose="020F0502020204030204"/>
                <a:ea typeface="+mn-ea"/>
                <a:cs typeface="+mn-cs"/>
              </a:rPr>
              <a:t>chatbot</a:t>
            </a:r>
            <a:r>
              <a:rPr kumimoji="0" lang="fr-FR" sz="1200" b="1" i="0" u="none" strike="noStrike" kern="0" cap="none" spc="0" normalizeH="0" baseline="0" noProof="0" dirty="0">
                <a:ln>
                  <a:noFill/>
                </a:ln>
                <a:solidFill>
                  <a:schemeClr val="tx2">
                    <a:lumMod val="50000"/>
                  </a:schemeClr>
                </a:solidFill>
                <a:effectLst/>
                <a:uLnTx/>
                <a:uFillTx/>
                <a:latin typeface="Calibri" panose="020F0502020204030204"/>
                <a:ea typeface="+mn-ea"/>
                <a:cs typeface="+mn-cs"/>
              </a:rPr>
              <a:t> DYDU</a:t>
            </a: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r>
              <a:rPr kumimoji="0" lang="fr-FR" sz="1200" i="0" u="none" strike="noStrike" kern="0" cap="none" spc="0" normalizeH="0" baseline="0" noProof="0" dirty="0">
                <a:ln>
                  <a:noFill/>
                </a:ln>
                <a:solidFill>
                  <a:schemeClr val="tx2">
                    <a:lumMod val="50000"/>
                  </a:schemeClr>
                </a:solidFill>
                <a:effectLst/>
                <a:uLnTx/>
                <a:uFillTx/>
                <a:latin typeface="Calibri" panose="020F0502020204030204"/>
                <a:ea typeface="+mn-ea"/>
                <a:cs typeface="+mn-cs"/>
              </a:rPr>
              <a:t>Déployé on </a:t>
            </a:r>
            <a:r>
              <a:rPr kumimoji="0" lang="fr-FR" sz="1200" i="0" u="none" strike="noStrike" kern="0" cap="none" spc="0" normalizeH="0" baseline="0" noProof="0" dirty="0" err="1">
                <a:ln>
                  <a:noFill/>
                </a:ln>
                <a:solidFill>
                  <a:schemeClr val="tx2">
                    <a:lumMod val="50000"/>
                  </a:schemeClr>
                </a:solidFill>
                <a:effectLst/>
                <a:uLnTx/>
                <a:uFillTx/>
                <a:latin typeface="Calibri" panose="020F0502020204030204"/>
                <a:ea typeface="+mn-ea"/>
                <a:cs typeface="+mn-cs"/>
              </a:rPr>
              <a:t>premise</a:t>
            </a:r>
            <a:r>
              <a:rPr kumimoji="0" lang="fr-FR" sz="1200" i="0" u="none" strike="noStrike" kern="0" cap="none" spc="0" normalizeH="0" baseline="0" noProof="0" dirty="0">
                <a:ln>
                  <a:noFill/>
                </a:ln>
                <a:solidFill>
                  <a:schemeClr val="tx2">
                    <a:lumMod val="50000"/>
                  </a:schemeClr>
                </a:solidFill>
                <a:effectLst/>
                <a:uLnTx/>
                <a:uFillTx/>
                <a:latin typeface="Calibri" panose="020F0502020204030204"/>
                <a:ea typeface="+mn-ea"/>
                <a:cs typeface="+mn-cs"/>
              </a:rPr>
              <a:t> (SaaS possible).</a:t>
            </a: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r>
              <a:rPr lang="fr-FR" sz="1200" kern="0" dirty="0">
                <a:solidFill>
                  <a:schemeClr val="tx2">
                    <a:lumMod val="50000"/>
                  </a:schemeClr>
                </a:solidFill>
                <a:latin typeface="Calibri" panose="020F0502020204030204"/>
              </a:rPr>
              <a:t>Extensions en javascript.</a:t>
            </a:r>
            <a:endParaRPr kumimoji="0" lang="fr-FR" sz="1200" i="0"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r>
              <a:rPr kumimoji="0" lang="fr-FR" sz="1200" i="1" u="none" strike="noStrike" kern="0" cap="none" spc="0" normalizeH="0" baseline="0" noProof="0" dirty="0">
                <a:ln>
                  <a:noFill/>
                </a:ln>
                <a:solidFill>
                  <a:schemeClr val="tx2">
                    <a:lumMod val="50000"/>
                  </a:schemeClr>
                </a:solidFill>
                <a:effectLst/>
                <a:uLnTx/>
                <a:uFillTx/>
                <a:latin typeface="Calibri" panose="020F0502020204030204"/>
                <a:ea typeface="+mn-ea"/>
                <a:cs typeface="+mn-cs"/>
              </a:rPr>
              <a:t>Connexion possible à des backends en Web Service (non utilisé sur ce projet).</a:t>
            </a: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endParaRPr kumimoji="0" lang="fr-FR" sz="1200" i="0"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p:txBody>
      </p:sp>
      <p:sp>
        <p:nvSpPr>
          <p:cNvPr id="21" name="Rectangle 20">
            <a:extLst>
              <a:ext uri="{FF2B5EF4-FFF2-40B4-BE49-F238E27FC236}">
                <a16:creationId xmlns:a16="http://schemas.microsoft.com/office/drawing/2014/main" id="{2285D3AD-86D0-4533-BAF0-A0C03247B717}"/>
              </a:ext>
            </a:extLst>
          </p:cNvPr>
          <p:cNvSpPr/>
          <p:nvPr/>
        </p:nvSpPr>
        <p:spPr>
          <a:xfrm>
            <a:off x="3408790" y="928301"/>
            <a:ext cx="1080000" cy="864000"/>
          </a:xfrm>
          <a:prstGeom prst="rect">
            <a:avLst/>
          </a:prstGeom>
          <a:solidFill>
            <a:schemeClr val="tx1">
              <a:lumMod val="20000"/>
              <a:lumOff val="8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lang="fr-FR" sz="1400" kern="0" dirty="0">
                <a:solidFill>
                  <a:schemeClr val="tx2">
                    <a:lumMod val="50000"/>
                  </a:schemeClr>
                </a:solidFill>
                <a:ea typeface="ＭＳ Ｐゴシック" charset="0"/>
                <a:cs typeface="Arial" charset="0"/>
              </a:rPr>
              <a:t>Web Service récup. données client</a:t>
            </a:r>
            <a:endParaRPr kumimoji="0" lang="fr-FR" sz="1200" b="0" i="0" u="none" strike="noStrike" kern="0" cap="none" spc="0" normalizeH="0" baseline="0" noProof="0" dirty="0">
              <a:ln>
                <a:noFill/>
              </a:ln>
              <a:solidFill>
                <a:schemeClr val="tx2">
                  <a:lumMod val="50000"/>
                </a:schemeClr>
              </a:solidFill>
              <a:effectLst/>
              <a:uLnTx/>
              <a:uFillTx/>
              <a:ea typeface="ＭＳ Ｐゴシック" charset="0"/>
              <a:cs typeface="Arial" charset="0"/>
            </a:endParaRPr>
          </a:p>
        </p:txBody>
      </p:sp>
      <p:sp>
        <p:nvSpPr>
          <p:cNvPr id="22" name="Rectangle 21">
            <a:extLst>
              <a:ext uri="{FF2B5EF4-FFF2-40B4-BE49-F238E27FC236}">
                <a16:creationId xmlns:a16="http://schemas.microsoft.com/office/drawing/2014/main" id="{9021A0BC-7480-4D34-806C-FE1357DA88AA}"/>
              </a:ext>
            </a:extLst>
          </p:cNvPr>
          <p:cNvSpPr/>
          <p:nvPr/>
        </p:nvSpPr>
        <p:spPr>
          <a:xfrm>
            <a:off x="3388184" y="3267197"/>
            <a:ext cx="1080000" cy="864000"/>
          </a:xfrm>
          <a:prstGeom prst="rect">
            <a:avLst/>
          </a:prstGeom>
          <a:solidFill>
            <a:schemeClr val="tx1">
              <a:lumMod val="20000"/>
              <a:lumOff val="8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lang="fr-FR" sz="1400" kern="0" dirty="0">
                <a:solidFill>
                  <a:schemeClr val="tx2">
                    <a:lumMod val="50000"/>
                  </a:schemeClr>
                </a:solidFill>
                <a:ea typeface="ＭＳ Ｐゴシック" charset="0"/>
                <a:cs typeface="Arial" charset="0"/>
              </a:rPr>
              <a:t>Web Service sauvegarde données client</a:t>
            </a:r>
            <a:endParaRPr kumimoji="0" lang="fr-FR" sz="1200" b="0" i="0" u="none" strike="noStrike" kern="0" cap="none" spc="0" normalizeH="0" baseline="0" noProof="0" dirty="0">
              <a:ln>
                <a:noFill/>
              </a:ln>
              <a:solidFill>
                <a:schemeClr val="tx2">
                  <a:lumMod val="50000"/>
                </a:schemeClr>
              </a:solidFill>
              <a:effectLst/>
              <a:uLnTx/>
              <a:uFillTx/>
              <a:ea typeface="ＭＳ Ｐゴシック" charset="0"/>
              <a:cs typeface="Arial" charset="0"/>
            </a:endParaRPr>
          </a:p>
        </p:txBody>
      </p:sp>
      <p:cxnSp>
        <p:nvCxnSpPr>
          <p:cNvPr id="23" name="Connecteur droit avec flèche 22">
            <a:extLst>
              <a:ext uri="{FF2B5EF4-FFF2-40B4-BE49-F238E27FC236}">
                <a16:creationId xmlns:a16="http://schemas.microsoft.com/office/drawing/2014/main" id="{084868CD-AD9E-43AD-9B27-981DAB958678}"/>
              </a:ext>
            </a:extLst>
          </p:cNvPr>
          <p:cNvCxnSpPr>
            <a:cxnSpLocks/>
            <a:endCxn id="17" idx="3"/>
          </p:cNvCxnSpPr>
          <p:nvPr/>
        </p:nvCxnSpPr>
        <p:spPr>
          <a:xfrm flipH="1" flipV="1">
            <a:off x="2459771" y="2468408"/>
            <a:ext cx="981680" cy="1306090"/>
          </a:xfrm>
          <a:prstGeom prst="straightConnector1">
            <a:avLst/>
          </a:prstGeom>
          <a:noFill/>
          <a:ln w="25400" cap="flat" cmpd="sng" algn="ctr">
            <a:solidFill>
              <a:schemeClr val="accent3"/>
            </a:solidFill>
            <a:prstDash val="solid"/>
            <a:miter lim="800000"/>
            <a:headEnd type="arrow" w="med" len="med"/>
            <a:tailEnd type="arrow" w="med" len="med"/>
          </a:ln>
          <a:effectLst/>
        </p:spPr>
      </p:cxnSp>
      <p:sp>
        <p:nvSpPr>
          <p:cNvPr id="24" name="Espace réservé du texte 7"/>
          <p:cNvSpPr>
            <a:spLocks noGrp="1"/>
          </p:cNvSpPr>
          <p:nvPr>
            <p:ph type="body" sz="quarter" idx="15"/>
          </p:nvPr>
        </p:nvSpPr>
        <p:spPr>
          <a:xfrm>
            <a:off x="450000" y="461578"/>
            <a:ext cx="8474294" cy="540000"/>
          </a:xfrm>
        </p:spPr>
        <p:txBody>
          <a:bodyPr lIns="0" tIns="36000" rIns="0" bIns="0" anchor="t"/>
          <a:lstStyle/>
          <a:p>
            <a:r>
              <a:rPr lang="fr-FR" sz="2000" dirty="0"/>
              <a:t>3. Architecture</a:t>
            </a:r>
          </a:p>
        </p:txBody>
      </p:sp>
      <p:sp>
        <p:nvSpPr>
          <p:cNvPr id="26" name="Titre 6"/>
          <p:cNvSpPr>
            <a:spLocks noGrp="1"/>
          </p:cNvSpPr>
          <p:nvPr>
            <p:ph type="title"/>
          </p:nvPr>
        </p:nvSpPr>
        <p:spPr>
          <a:xfrm>
            <a:off x="450000" y="95042"/>
            <a:ext cx="8694000" cy="351989"/>
          </a:xfrm>
        </p:spPr>
        <p:txBody>
          <a:bodyPr/>
          <a:lstStyle/>
          <a:p>
            <a:r>
              <a:rPr lang="fr-FR" b="1" dirty="0"/>
              <a:t>3. PRÉSENTATION DU CAS « CONSEILLER VIRTUEL POUR LA SAISIE EN LIGNE DE LA DÉCLARATION MIFID 2 »</a:t>
            </a:r>
          </a:p>
        </p:txBody>
      </p:sp>
    </p:spTree>
    <p:extLst>
      <p:ext uri="{BB962C8B-B14F-4D97-AF65-F5344CB8AC3E}">
        <p14:creationId xmlns:p14="http://schemas.microsoft.com/office/powerpoint/2010/main" val="25203739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Espace réservé du texte 7"/>
          <p:cNvSpPr>
            <a:spLocks noGrp="1"/>
          </p:cNvSpPr>
          <p:nvPr>
            <p:ph type="body" sz="quarter" idx="15"/>
          </p:nvPr>
        </p:nvSpPr>
        <p:spPr>
          <a:xfrm>
            <a:off x="450000" y="461578"/>
            <a:ext cx="8474294" cy="540000"/>
          </a:xfrm>
        </p:spPr>
        <p:txBody>
          <a:bodyPr anchor="t"/>
          <a:lstStyle/>
          <a:p>
            <a:r>
              <a:rPr lang="fr-FR" sz="2000" dirty="0"/>
              <a:t>4. Zoom sur la technologie</a:t>
            </a:r>
            <a:endParaRPr lang="fr-FR" sz="2000" i="1" dirty="0"/>
          </a:p>
        </p:txBody>
      </p:sp>
      <p:graphicFrame>
        <p:nvGraphicFramePr>
          <p:cNvPr id="8" name="Tableau 7">
            <a:extLst>
              <a:ext uri="{FF2B5EF4-FFF2-40B4-BE49-F238E27FC236}">
                <a16:creationId xmlns:a16="http://schemas.microsoft.com/office/drawing/2014/main" id="{18FB67E0-A644-49F6-81EE-0F463F3C578B}"/>
              </a:ext>
            </a:extLst>
          </p:cNvPr>
          <p:cNvGraphicFramePr>
            <a:graphicFrameLocks noGrp="1"/>
          </p:cNvGraphicFramePr>
          <p:nvPr>
            <p:extLst>
              <p:ext uri="{D42A27DB-BD31-4B8C-83A1-F6EECF244321}">
                <p14:modId xmlns:p14="http://schemas.microsoft.com/office/powerpoint/2010/main" val="69261089"/>
              </p:ext>
            </p:extLst>
          </p:nvPr>
        </p:nvGraphicFramePr>
        <p:xfrm>
          <a:off x="816744" y="1397000"/>
          <a:ext cx="7403978" cy="3285600"/>
        </p:xfrm>
        <a:graphic>
          <a:graphicData uri="http://schemas.openxmlformats.org/drawingml/2006/table">
            <a:tbl>
              <a:tblPr bandRow="1">
                <a:tableStyleId>{073A0DAA-6AF3-43AB-8588-CEC1D06C72B9}</a:tableStyleId>
              </a:tblPr>
              <a:tblGrid>
                <a:gridCol w="2920755">
                  <a:extLst>
                    <a:ext uri="{9D8B030D-6E8A-4147-A177-3AD203B41FA5}">
                      <a16:colId xmlns:a16="http://schemas.microsoft.com/office/drawing/2014/main" val="1486029926"/>
                    </a:ext>
                  </a:extLst>
                </a:gridCol>
                <a:gridCol w="4483223">
                  <a:extLst>
                    <a:ext uri="{9D8B030D-6E8A-4147-A177-3AD203B41FA5}">
                      <a16:colId xmlns:a16="http://schemas.microsoft.com/office/drawing/2014/main" val="2644778788"/>
                    </a:ext>
                  </a:extLst>
                </a:gridCol>
              </a:tblGrid>
              <a:tr h="370840">
                <a:tc>
                  <a:txBody>
                    <a:bodyPr/>
                    <a:lstStyle/>
                    <a:p>
                      <a:pPr algn="ctr">
                        <a:spcBef>
                          <a:spcPts val="1200"/>
                        </a:spcBef>
                      </a:pPr>
                      <a:r>
                        <a:rPr lang="fr-FR" b="1" dirty="0">
                          <a:solidFill>
                            <a:schemeClr val="bg2">
                              <a:lumMod val="50000"/>
                            </a:schemeClr>
                          </a:solidFill>
                        </a:rPr>
                        <a:t>Gestion des conversations</a:t>
                      </a:r>
                    </a:p>
                  </a:txBody>
                  <a:tcPr marT="144000" marB="144000" anchor="ctr">
                    <a:solidFill>
                      <a:schemeClr val="accent2">
                        <a:lumMod val="20000"/>
                        <a:lumOff val="80000"/>
                      </a:schemeClr>
                    </a:solidFill>
                  </a:tcPr>
                </a:tc>
                <a:tc>
                  <a:txBody>
                    <a:bodyPr/>
                    <a:lstStyle/>
                    <a:p>
                      <a:pPr marL="285750" indent="-285750" algn="l" defTabSz="914400" rtl="0" eaLnBrk="1" latinLnBrk="0" hangingPunct="1">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Arbres de dialogue.</a:t>
                      </a:r>
                    </a:p>
                    <a:p>
                      <a:pPr marL="285750" indent="-285750" algn="l" defTabSz="914400" rtl="0" eaLnBrk="1" latinLnBrk="0" hangingPunct="1">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L'algorithme de gestion des conversations est intégré, non modifiable, et complexe.</a:t>
                      </a:r>
                    </a:p>
                  </a:txBody>
                  <a:tcPr marT="144000" marB="144000">
                    <a:solidFill>
                      <a:schemeClr val="accent2">
                        <a:lumMod val="20000"/>
                        <a:lumOff val="80000"/>
                      </a:schemeClr>
                    </a:solidFill>
                  </a:tcPr>
                </a:tc>
                <a:extLst>
                  <a:ext uri="{0D108BD9-81ED-4DB2-BD59-A6C34878D82A}">
                    <a16:rowId xmlns:a16="http://schemas.microsoft.com/office/drawing/2014/main" val="908486045"/>
                  </a:ext>
                </a:extLst>
              </a:tr>
              <a:tr h="370840">
                <a:tc>
                  <a:txBody>
                    <a:bodyPr/>
                    <a:lstStyle/>
                    <a:p>
                      <a:pPr algn="ctr">
                        <a:spcBef>
                          <a:spcPts val="1200"/>
                        </a:spcBef>
                      </a:pPr>
                      <a:r>
                        <a:rPr lang="fr-FR" b="1" dirty="0">
                          <a:solidFill>
                            <a:schemeClr val="bg2">
                              <a:lumMod val="50000"/>
                            </a:schemeClr>
                          </a:solidFill>
                        </a:rPr>
                        <a:t>Formulation des réponses</a:t>
                      </a:r>
                    </a:p>
                  </a:txBody>
                  <a:tcPr marT="144000" marB="144000" anchor="ctr">
                    <a:solidFill>
                      <a:schemeClr val="accent2">
                        <a:lumMod val="40000"/>
                        <a:lumOff val="60000"/>
                      </a:schemeClr>
                    </a:solidFill>
                  </a:tcPr>
                </a:tc>
                <a:tc>
                  <a:txBody>
                    <a:bodyPr/>
                    <a:lstStyle/>
                    <a:p>
                      <a:pPr marL="285750" indent="-285750">
                        <a:spcBef>
                          <a:spcPts val="1200"/>
                        </a:spcBef>
                        <a:buFont typeface="Wingdings" panose="05000000000000000000" pitchFamily="2" charset="2"/>
                        <a:buChar char="§"/>
                      </a:pPr>
                      <a:r>
                        <a:rPr lang="fr-FR" sz="1600" dirty="0">
                          <a:solidFill>
                            <a:schemeClr val="bg2">
                              <a:lumMod val="50000"/>
                            </a:schemeClr>
                          </a:solidFill>
                        </a:rPr>
                        <a:t>Textes à trous, construction programmatique de phrases. </a:t>
                      </a:r>
                    </a:p>
                  </a:txBody>
                  <a:tcPr marT="144000" marB="144000">
                    <a:solidFill>
                      <a:schemeClr val="accent2">
                        <a:lumMod val="40000"/>
                        <a:lumOff val="60000"/>
                      </a:schemeClr>
                    </a:solidFill>
                  </a:tcPr>
                </a:tc>
                <a:extLst>
                  <a:ext uri="{0D108BD9-81ED-4DB2-BD59-A6C34878D82A}">
                    <a16:rowId xmlns:a16="http://schemas.microsoft.com/office/drawing/2014/main" val="3173231843"/>
                  </a:ext>
                </a:extLst>
              </a:tr>
              <a:tr h="370840">
                <a:tc>
                  <a:txBody>
                    <a:bodyPr/>
                    <a:lstStyle/>
                    <a:p>
                      <a:pPr algn="ctr">
                        <a:spcBef>
                          <a:spcPts val="1200"/>
                        </a:spcBef>
                      </a:pPr>
                      <a:r>
                        <a:rPr lang="fr-FR" b="1" dirty="0">
                          <a:solidFill>
                            <a:schemeClr val="bg2">
                              <a:lumMod val="50000"/>
                            </a:schemeClr>
                          </a:solidFill>
                        </a:rPr>
                        <a:t>Apprentissage</a:t>
                      </a:r>
                    </a:p>
                  </a:txBody>
                  <a:tcPr marT="144000" marB="144000" anchor="ctr">
                    <a:solidFill>
                      <a:schemeClr val="accent2">
                        <a:lumMod val="20000"/>
                        <a:lumOff val="80000"/>
                      </a:schemeClr>
                    </a:solidFill>
                  </a:tcPr>
                </a:tc>
                <a:tc>
                  <a:txBody>
                    <a:bodyPr/>
                    <a:lstStyle/>
                    <a:p>
                      <a:pPr marL="285750" indent="-285750" algn="l" defTabSz="914400" rtl="0" eaLnBrk="1" latinLnBrk="0" hangingPunct="1">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La reconnaissance des intentions et entités se fait par apprentissage.</a:t>
                      </a:r>
                    </a:p>
                  </a:txBody>
                  <a:tcPr marT="144000" marB="144000">
                    <a:solidFill>
                      <a:schemeClr val="accent2">
                        <a:lumMod val="20000"/>
                        <a:lumOff val="80000"/>
                      </a:schemeClr>
                    </a:solidFill>
                  </a:tcPr>
                </a:tc>
                <a:extLst>
                  <a:ext uri="{0D108BD9-81ED-4DB2-BD59-A6C34878D82A}">
                    <a16:rowId xmlns:a16="http://schemas.microsoft.com/office/drawing/2014/main" val="787832312"/>
                  </a:ext>
                </a:extLst>
              </a:tr>
              <a:tr h="370840">
                <a:tc>
                  <a:txBody>
                    <a:bodyPr/>
                    <a:lstStyle/>
                    <a:p>
                      <a:pPr algn="ctr">
                        <a:spcBef>
                          <a:spcPts val="1200"/>
                        </a:spcBef>
                      </a:pPr>
                      <a:r>
                        <a:rPr lang="fr-FR" b="1" dirty="0">
                          <a:solidFill>
                            <a:schemeClr val="bg2">
                              <a:lumMod val="50000"/>
                            </a:schemeClr>
                          </a:solidFill>
                        </a:rPr>
                        <a:t>Analytics</a:t>
                      </a:r>
                    </a:p>
                  </a:txBody>
                  <a:tcPr marT="144000" marB="144000" anchor="ctr">
                    <a:solidFill>
                      <a:schemeClr val="accent2">
                        <a:lumMod val="40000"/>
                        <a:lumOff val="60000"/>
                      </a:schemeClr>
                    </a:solidFill>
                  </a:tcPr>
                </a:tc>
                <a:tc>
                  <a:txBody>
                    <a:bodyPr/>
                    <a:lstStyle/>
                    <a:p>
                      <a:pPr marL="285750" indent="-285750">
                        <a:spcBef>
                          <a:spcPts val="1200"/>
                        </a:spcBef>
                        <a:buFont typeface="Wingdings" panose="05000000000000000000" pitchFamily="2" charset="2"/>
                        <a:buChar char="§"/>
                      </a:pPr>
                      <a:r>
                        <a:rPr lang="fr-FR" sz="1600" dirty="0">
                          <a:solidFill>
                            <a:schemeClr val="bg2">
                              <a:lumMod val="50000"/>
                            </a:schemeClr>
                          </a:solidFill>
                        </a:rPr>
                        <a:t>Statistiques intégrées et puissantes.</a:t>
                      </a:r>
                    </a:p>
                  </a:txBody>
                  <a:tcPr marT="144000" marB="144000" anchor="ctr">
                    <a:solidFill>
                      <a:schemeClr val="accent2">
                        <a:lumMod val="40000"/>
                        <a:lumOff val="60000"/>
                      </a:schemeClr>
                    </a:solidFill>
                  </a:tcPr>
                </a:tc>
                <a:extLst>
                  <a:ext uri="{0D108BD9-81ED-4DB2-BD59-A6C34878D82A}">
                    <a16:rowId xmlns:a16="http://schemas.microsoft.com/office/drawing/2014/main" val="3223523303"/>
                  </a:ext>
                </a:extLst>
              </a:tr>
            </a:tbl>
          </a:graphicData>
        </a:graphic>
      </p:graphicFrame>
      <p:sp>
        <p:nvSpPr>
          <p:cNvPr id="13" name="Titre 6"/>
          <p:cNvSpPr>
            <a:spLocks noGrp="1"/>
          </p:cNvSpPr>
          <p:nvPr>
            <p:ph type="title"/>
          </p:nvPr>
        </p:nvSpPr>
        <p:spPr>
          <a:xfrm>
            <a:off x="450000" y="95042"/>
            <a:ext cx="8694000" cy="351989"/>
          </a:xfrm>
        </p:spPr>
        <p:txBody>
          <a:bodyPr/>
          <a:lstStyle/>
          <a:p>
            <a:r>
              <a:rPr lang="fr-FR" b="1" dirty="0"/>
              <a:t>3. PRÉSENTATION DU CAS « CONSEILLER VIRTUEL POUR LA SAISIE EN LIGNE DE LA DÉCLARATION MIFID 2 »</a:t>
            </a:r>
          </a:p>
        </p:txBody>
      </p:sp>
    </p:spTree>
    <p:extLst>
      <p:ext uri="{BB962C8B-B14F-4D97-AF65-F5344CB8AC3E}">
        <p14:creationId xmlns:p14="http://schemas.microsoft.com/office/powerpoint/2010/main" val="346318843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7DD74EF2-058B-4EAA-B49F-2A61331E28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8176" y="1385047"/>
            <a:ext cx="8606118" cy="4049938"/>
          </a:xfrm>
          <a:prstGeom prst="rect">
            <a:avLst/>
          </a:prstGeom>
        </p:spPr>
      </p:pic>
      <p:sp>
        <p:nvSpPr>
          <p:cNvPr id="10" name="Espace réservé du texte 7"/>
          <p:cNvSpPr>
            <a:spLocks noGrp="1"/>
          </p:cNvSpPr>
          <p:nvPr>
            <p:ph type="body" sz="quarter" idx="15"/>
          </p:nvPr>
        </p:nvSpPr>
        <p:spPr>
          <a:xfrm>
            <a:off x="450000" y="461578"/>
            <a:ext cx="8474294" cy="540000"/>
          </a:xfrm>
        </p:spPr>
        <p:txBody>
          <a:bodyPr anchor="t"/>
          <a:lstStyle/>
          <a:p>
            <a:r>
              <a:rPr lang="fr-FR" sz="2000" dirty="0"/>
              <a:t>5. Paramétrage : liste des connaissances</a:t>
            </a:r>
          </a:p>
        </p:txBody>
      </p:sp>
      <p:sp>
        <p:nvSpPr>
          <p:cNvPr id="11" name="Titre 6"/>
          <p:cNvSpPr>
            <a:spLocks noGrp="1"/>
          </p:cNvSpPr>
          <p:nvPr>
            <p:ph type="title"/>
          </p:nvPr>
        </p:nvSpPr>
        <p:spPr>
          <a:xfrm>
            <a:off x="450000" y="95042"/>
            <a:ext cx="8694000" cy="351989"/>
          </a:xfrm>
        </p:spPr>
        <p:txBody>
          <a:bodyPr/>
          <a:lstStyle/>
          <a:p>
            <a:r>
              <a:rPr lang="fr-FR" b="1" dirty="0"/>
              <a:t>3. PRÉSENTATION DU CAS « CONSEILLER VIRTUEL POUR LA SAISIE EN LIGNE DE LA DÉCLARATION MIFID 2 »</a:t>
            </a:r>
          </a:p>
        </p:txBody>
      </p:sp>
      <p:sp>
        <p:nvSpPr>
          <p:cNvPr id="3" name="Ellipse 2">
            <a:extLst>
              <a:ext uri="{FF2B5EF4-FFF2-40B4-BE49-F238E27FC236}">
                <a16:creationId xmlns:a16="http://schemas.microsoft.com/office/drawing/2014/main" id="{A632F7BC-F16A-479F-8D64-B9DC3F34F319}"/>
              </a:ext>
            </a:extLst>
          </p:cNvPr>
          <p:cNvSpPr/>
          <p:nvPr/>
        </p:nvSpPr>
        <p:spPr>
          <a:xfrm>
            <a:off x="716437" y="1545995"/>
            <a:ext cx="499621" cy="499621"/>
          </a:xfrm>
          <a:prstGeom prst="ellipse">
            <a:avLst/>
          </a:prstGeom>
          <a:solidFill>
            <a:srgbClr val="E6E7E8"/>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 name="Rectangle 3">
            <a:extLst>
              <a:ext uri="{FF2B5EF4-FFF2-40B4-BE49-F238E27FC236}">
                <a16:creationId xmlns:a16="http://schemas.microsoft.com/office/drawing/2014/main" id="{4E919531-85E8-4029-A894-410313820C4C}"/>
              </a:ext>
            </a:extLst>
          </p:cNvPr>
          <p:cNvSpPr/>
          <p:nvPr/>
        </p:nvSpPr>
        <p:spPr>
          <a:xfrm>
            <a:off x="8182466" y="1403901"/>
            <a:ext cx="603315" cy="1609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59870619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a:xfrm>
            <a:off x="450000" y="461578"/>
            <a:ext cx="8474294" cy="540000"/>
          </a:xfrm>
        </p:spPr>
        <p:txBody>
          <a:bodyPr anchor="t"/>
          <a:lstStyle/>
          <a:p>
            <a:r>
              <a:rPr lang="fr-FR" sz="2000" dirty="0"/>
              <a:t>1 - Cas métier : contexte, objectif et besoin</a:t>
            </a:r>
          </a:p>
          <a:p>
            <a:endParaRPr lang="fr-FR" i="1" dirty="0"/>
          </a:p>
        </p:txBody>
      </p:sp>
      <p:sp>
        <p:nvSpPr>
          <p:cNvPr id="7" name="Titre 6"/>
          <p:cNvSpPr>
            <a:spLocks noGrp="1"/>
          </p:cNvSpPr>
          <p:nvPr>
            <p:ph type="title"/>
          </p:nvPr>
        </p:nvSpPr>
        <p:spPr/>
        <p:txBody>
          <a:bodyPr/>
          <a:lstStyle/>
          <a:p>
            <a:r>
              <a:rPr lang="it-IT" b="1" dirty="0"/>
              <a:t>1. PRÉSENTATION DU CAS «TRAITEMENT DES DEMANDES DES CONTRIBUABLES»</a:t>
            </a:r>
            <a:endParaRPr lang="fr-FR" b="1" dirty="0"/>
          </a:p>
        </p:txBody>
      </p:sp>
      <p:sp>
        <p:nvSpPr>
          <p:cNvPr id="9" name="Rectangle à coins arrondis 15">
            <a:extLst>
              <a:ext uri="{FF2B5EF4-FFF2-40B4-BE49-F238E27FC236}">
                <a16:creationId xmlns:a16="http://schemas.microsoft.com/office/drawing/2014/main" id="{F0E06E2F-F48A-4F14-AE86-4E4CE3EB8785}"/>
              </a:ext>
            </a:extLst>
          </p:cNvPr>
          <p:cNvSpPr/>
          <p:nvPr/>
        </p:nvSpPr>
        <p:spPr>
          <a:xfrm>
            <a:off x="1026000" y="1032084"/>
            <a:ext cx="7092000" cy="2470560"/>
          </a:xfrm>
          <a:prstGeom prst="roundRect">
            <a:avLst>
              <a:gd name="adj" fmla="val 4973"/>
            </a:avLst>
          </a:prstGeom>
          <a:solidFill>
            <a:schemeClr val="accent2">
              <a:lumMod val="20000"/>
              <a:lumOff val="80000"/>
            </a:schemeClr>
          </a:solidFill>
          <a:ln w="12700" cap="flat" cmpd="sng" algn="ctr">
            <a:noFill/>
            <a:prstDash val="solid"/>
            <a:miter lim="800000"/>
          </a:ln>
          <a:effectLst/>
        </p:spPr>
        <p:txBody>
          <a:bodyPr wrap="square" lIns="108000" tIns="108000" rIns="108000" bIns="144000" rtlCol="0" anchor="ctr">
            <a:noAutofit/>
          </a:bodyPr>
          <a:lstStyle/>
          <a:p>
            <a:pPr lvl="0" algn="ctr">
              <a:defRPr/>
            </a:pPr>
            <a:r>
              <a:rPr lang="fr-FR" sz="2000" b="1" kern="0" dirty="0">
                <a:solidFill>
                  <a:schemeClr val="accent3"/>
                </a:solidFill>
                <a:ea typeface="Open Sans Semibold" panose="020B0706030804020204" pitchFamily="34" charset="0"/>
                <a:cs typeface="Open Sans Semibold" panose="020B0706030804020204" pitchFamily="34" charset="0"/>
              </a:rPr>
              <a:t>Contexte</a:t>
            </a:r>
          </a:p>
          <a:p>
            <a:pPr marL="342900" lvl="0" indent="-342900">
              <a:lnSpc>
                <a:spcPts val="1680"/>
              </a:lnSpc>
              <a:spcBef>
                <a:spcPts val="600"/>
              </a:spcBef>
              <a:buClr>
                <a:schemeClr val="accent3"/>
              </a:buClr>
              <a:buFont typeface="Wingdings" panose="05000000000000000000" pitchFamily="2" charset="2"/>
              <a:buChar char="§"/>
              <a:defRPr/>
            </a:pPr>
            <a:r>
              <a:rPr lang="fr-FR" sz="1600" b="1" kern="0" dirty="0">
                <a:solidFill>
                  <a:schemeClr val="bg2">
                    <a:lumMod val="50000"/>
                  </a:schemeClr>
                </a:solidFill>
                <a:ea typeface="Open Sans Semibold" panose="020B0706030804020204" pitchFamily="34" charset="0"/>
                <a:cs typeface="Open Sans Semibold" panose="020B0706030804020204" pitchFamily="34" charset="0"/>
              </a:rPr>
              <a:t>7 millions de courriels </a:t>
            </a:r>
            <a:r>
              <a:rPr lang="fr-FR" sz="1600" kern="0" dirty="0">
                <a:solidFill>
                  <a:schemeClr val="bg2">
                    <a:lumMod val="50000"/>
                  </a:schemeClr>
                </a:solidFill>
                <a:ea typeface="Open Sans Semibold" panose="020B0706030804020204" pitchFamily="34" charset="0"/>
                <a:cs typeface="Open Sans Semibold" panose="020B0706030804020204" pitchFamily="34" charset="0"/>
              </a:rPr>
              <a:t>envoyés annuellement par les contribuables à la </a:t>
            </a:r>
            <a:r>
              <a:rPr lang="fr-FR" sz="1600" kern="0" dirty="0" err="1">
                <a:solidFill>
                  <a:schemeClr val="bg2">
                    <a:lumMod val="50000"/>
                  </a:schemeClr>
                </a:solidFill>
                <a:ea typeface="Open Sans Semibold" panose="020B0706030804020204" pitchFamily="34" charset="0"/>
                <a:cs typeface="Open Sans Semibold" panose="020B0706030804020204" pitchFamily="34" charset="0"/>
              </a:rPr>
              <a:t>DGFiP</a:t>
            </a:r>
            <a:r>
              <a:rPr lang="fr-FR" sz="1600" kern="0" dirty="0">
                <a:solidFill>
                  <a:schemeClr val="bg2">
                    <a:lumMod val="50000"/>
                  </a:schemeClr>
                </a:solidFill>
                <a:ea typeface="Open Sans Semibold" panose="020B0706030804020204" pitchFamily="34" charset="0"/>
                <a:cs typeface="Open Sans Semibold" panose="020B0706030804020204" pitchFamily="34" charset="0"/>
              </a:rPr>
              <a:t> </a:t>
            </a:r>
          </a:p>
          <a:p>
            <a:pPr marL="342900" lvl="0" indent="-342900">
              <a:lnSpc>
                <a:spcPts val="1680"/>
              </a:lnSpc>
              <a:spcBef>
                <a:spcPts val="600"/>
              </a:spcBef>
              <a:buClr>
                <a:schemeClr val="accent3"/>
              </a:buClr>
              <a:buFont typeface="Wingdings" panose="05000000000000000000" pitchFamily="2" charset="2"/>
              <a:buChar char="§"/>
              <a:defRPr/>
            </a:pPr>
            <a:r>
              <a:rPr lang="fr-FR" sz="1600" b="1" kern="0" dirty="0">
                <a:solidFill>
                  <a:schemeClr val="bg2">
                    <a:lumMod val="50000"/>
                  </a:schemeClr>
                </a:solidFill>
                <a:ea typeface="Open Sans Semibold" panose="020B0706030804020204" pitchFamily="34" charset="0"/>
                <a:cs typeface="Open Sans Semibold" panose="020B0706030804020204" pitchFamily="34" charset="0"/>
              </a:rPr>
              <a:t>20 millions d’appels téléphoniques </a:t>
            </a:r>
            <a:r>
              <a:rPr lang="fr-FR" sz="1600" kern="0" dirty="0">
                <a:solidFill>
                  <a:schemeClr val="bg2">
                    <a:lumMod val="50000"/>
                  </a:schemeClr>
                </a:solidFill>
                <a:ea typeface="Open Sans Semibold" panose="020B0706030804020204" pitchFamily="34" charset="0"/>
                <a:cs typeface="Open Sans Semibold" panose="020B0706030804020204" pitchFamily="34" charset="0"/>
              </a:rPr>
              <a:t>des contribuables, traités par an par la </a:t>
            </a:r>
            <a:r>
              <a:rPr lang="fr-FR" sz="1600" kern="0" dirty="0" err="1">
                <a:solidFill>
                  <a:schemeClr val="bg2">
                    <a:lumMod val="50000"/>
                  </a:schemeClr>
                </a:solidFill>
                <a:ea typeface="Open Sans Semibold" panose="020B0706030804020204" pitchFamily="34" charset="0"/>
                <a:cs typeface="Open Sans Semibold" panose="020B0706030804020204" pitchFamily="34" charset="0"/>
              </a:rPr>
              <a:t>DGFiP</a:t>
            </a:r>
            <a:endParaRPr lang="fr-FR" sz="1600" kern="0" dirty="0">
              <a:solidFill>
                <a:schemeClr val="bg2">
                  <a:lumMod val="50000"/>
                </a:schemeClr>
              </a:solidFill>
              <a:ea typeface="Open Sans Semibold" panose="020B0706030804020204" pitchFamily="34" charset="0"/>
              <a:cs typeface="Open Sans Semibold" panose="020B0706030804020204" pitchFamily="34" charset="0"/>
            </a:endParaRPr>
          </a:p>
          <a:p>
            <a:pPr marL="342900" lvl="0" indent="-342900">
              <a:lnSpc>
                <a:spcPts val="1680"/>
              </a:lnSpc>
              <a:spcBef>
                <a:spcPts val="600"/>
              </a:spcBef>
              <a:buClr>
                <a:schemeClr val="accent3"/>
              </a:buClr>
              <a:buFont typeface="Wingdings" panose="05000000000000000000" pitchFamily="2" charset="2"/>
              <a:buChar char="§"/>
              <a:defRPr/>
            </a:pPr>
            <a:r>
              <a:rPr lang="fr-FR" sz="1600" b="1" kern="0" dirty="0">
                <a:solidFill>
                  <a:schemeClr val="bg2">
                    <a:lumMod val="50000"/>
                  </a:schemeClr>
                </a:solidFill>
                <a:ea typeface="Open Sans Semibold" panose="020B0706030804020204" pitchFamily="34" charset="0"/>
                <a:cs typeface="Open Sans Semibold" panose="020B0706030804020204" pitchFamily="34" charset="0"/>
              </a:rPr>
              <a:t>11 000 agents de la </a:t>
            </a:r>
            <a:r>
              <a:rPr lang="fr-FR" sz="1600" b="1" kern="0" dirty="0" err="1">
                <a:solidFill>
                  <a:schemeClr val="bg2">
                    <a:lumMod val="50000"/>
                  </a:schemeClr>
                </a:solidFill>
                <a:ea typeface="Open Sans Semibold" panose="020B0706030804020204" pitchFamily="34" charset="0"/>
                <a:cs typeface="Open Sans Semibold" panose="020B0706030804020204" pitchFamily="34" charset="0"/>
              </a:rPr>
              <a:t>DGFiP</a:t>
            </a:r>
            <a:r>
              <a:rPr lang="fr-FR" sz="1600" b="1" kern="0" dirty="0">
                <a:solidFill>
                  <a:schemeClr val="bg2">
                    <a:lumMod val="50000"/>
                  </a:schemeClr>
                </a:solidFill>
                <a:ea typeface="Open Sans Semibold" panose="020B0706030804020204" pitchFamily="34" charset="0"/>
                <a:cs typeface="Open Sans Semibold" panose="020B0706030804020204" pitchFamily="34" charset="0"/>
              </a:rPr>
              <a:t> en moi</a:t>
            </a:r>
            <a:r>
              <a:rPr lang="fr-FR" sz="1600" kern="0" dirty="0">
                <a:solidFill>
                  <a:schemeClr val="bg2">
                    <a:lumMod val="50000"/>
                  </a:schemeClr>
                </a:solidFill>
                <a:ea typeface="Open Sans Semibold" panose="020B0706030804020204" pitchFamily="34" charset="0"/>
                <a:cs typeface="Open Sans Semibold" panose="020B0706030804020204" pitchFamily="34" charset="0"/>
              </a:rPr>
              <a:t>ns depuis 2011</a:t>
            </a:r>
          </a:p>
          <a:p>
            <a:pPr marL="342900" lvl="0" indent="-342900">
              <a:lnSpc>
                <a:spcPts val="1680"/>
              </a:lnSpc>
              <a:spcBef>
                <a:spcPts val="600"/>
              </a:spcBef>
              <a:buClr>
                <a:schemeClr val="accent3"/>
              </a:buClr>
              <a:buFont typeface="Wingdings" panose="05000000000000000000" pitchFamily="2" charset="2"/>
              <a:buChar char="§"/>
              <a:defRPr/>
            </a:pPr>
            <a:r>
              <a:rPr lang="fr-FR" sz="1600" b="1" kern="0" dirty="0">
                <a:solidFill>
                  <a:schemeClr val="bg2">
                    <a:lumMod val="50000"/>
                  </a:schemeClr>
                </a:solidFill>
                <a:ea typeface="Open Sans Semibold" panose="020B0706030804020204" pitchFamily="34" charset="0"/>
                <a:cs typeface="Open Sans Semibold" panose="020B0706030804020204" pitchFamily="34" charset="0"/>
              </a:rPr>
              <a:t>2 pics de charges annuel </a:t>
            </a:r>
            <a:r>
              <a:rPr lang="fr-FR" sz="1600" kern="0" dirty="0">
                <a:solidFill>
                  <a:schemeClr val="bg2">
                    <a:lumMod val="50000"/>
                  </a:schemeClr>
                </a:solidFill>
                <a:ea typeface="Open Sans Semibold" panose="020B0706030804020204" pitchFamily="34" charset="0"/>
                <a:cs typeface="Open Sans Semibold" panose="020B0706030804020204" pitchFamily="34" charset="0"/>
              </a:rPr>
              <a:t>pour le traitement des demandes</a:t>
            </a:r>
          </a:p>
          <a:p>
            <a:pPr marL="354013" lvl="0" indent="-354013">
              <a:lnSpc>
                <a:spcPts val="1680"/>
              </a:lnSpc>
              <a:spcBef>
                <a:spcPts val="600"/>
              </a:spcBef>
              <a:buClr>
                <a:schemeClr val="accent3"/>
              </a:buClr>
              <a:buFont typeface="Wingdings" panose="05000000000000000000" pitchFamily="2" charset="2"/>
              <a:buChar char="§"/>
              <a:defRPr/>
            </a:pPr>
            <a:r>
              <a:rPr lang="fr-FR" sz="1600" b="1" kern="0" dirty="0">
                <a:solidFill>
                  <a:schemeClr val="bg2">
                    <a:lumMod val="50000"/>
                  </a:schemeClr>
                </a:solidFill>
                <a:ea typeface="Open Sans Semibold" panose="020B0706030804020204" pitchFamily="34" charset="0"/>
                <a:cs typeface="Open Sans Semibold" panose="020B0706030804020204" pitchFamily="34" charset="0"/>
              </a:rPr>
              <a:t>Le prélèvement à la source</a:t>
            </a:r>
            <a:r>
              <a:rPr lang="fr-FR" sz="1600" kern="0" dirty="0">
                <a:solidFill>
                  <a:schemeClr val="bg2">
                    <a:lumMod val="50000"/>
                  </a:schemeClr>
                </a:solidFill>
                <a:ea typeface="Open Sans Semibold" panose="020B0706030804020204" pitchFamily="34" charset="0"/>
                <a:cs typeface="Open Sans Semibold" panose="020B0706030804020204" pitchFamily="34" charset="0"/>
              </a:rPr>
              <a:t> va déclencher une augmentation du volume des demandes d’information et d’explication</a:t>
            </a:r>
          </a:p>
        </p:txBody>
      </p:sp>
      <p:sp>
        <p:nvSpPr>
          <p:cNvPr id="10" name="Rectangle à coins arrondis 16">
            <a:extLst>
              <a:ext uri="{FF2B5EF4-FFF2-40B4-BE49-F238E27FC236}">
                <a16:creationId xmlns:a16="http://schemas.microsoft.com/office/drawing/2014/main" id="{0E0465FF-AE42-4ADC-9061-5BF9262E29B8}"/>
              </a:ext>
            </a:extLst>
          </p:cNvPr>
          <p:cNvSpPr/>
          <p:nvPr/>
        </p:nvSpPr>
        <p:spPr>
          <a:xfrm>
            <a:off x="1026000" y="5170591"/>
            <a:ext cx="7092000" cy="837952"/>
          </a:xfrm>
          <a:prstGeom prst="roundRect">
            <a:avLst>
              <a:gd name="adj" fmla="val 8736"/>
            </a:avLst>
          </a:prstGeom>
          <a:solidFill>
            <a:schemeClr val="accent3"/>
          </a:solidFill>
          <a:ln w="12700" cap="flat" cmpd="sng" algn="ctr">
            <a:solidFill>
              <a:schemeClr val="bg1">
                <a:lumMod val="75000"/>
              </a:schemeClr>
            </a:solidFill>
            <a:prstDash val="solid"/>
            <a:miter lim="800000"/>
          </a:ln>
          <a:effectLst/>
        </p:spPr>
        <p:txBody>
          <a:bodyPr wrap="square" lIns="108000" tIns="108000" rIns="108000" bIns="144000" rtlCol="0" anchor="ctr">
            <a:noAutofit/>
          </a:bodyPr>
          <a:lstStyle/>
          <a:p>
            <a:pPr algn="ctr"/>
            <a:r>
              <a:rPr lang="fr-FR" sz="2000" b="1" kern="0" dirty="0">
                <a:solidFill>
                  <a:schemeClr val="bg1"/>
                </a:solidFill>
              </a:rPr>
              <a:t>Besoin</a:t>
            </a:r>
          </a:p>
          <a:p>
            <a:pPr marL="285750" indent="-285750">
              <a:lnSpc>
                <a:spcPts val="1680"/>
              </a:lnSpc>
              <a:spcBef>
                <a:spcPts val="600"/>
              </a:spcBef>
              <a:buClr>
                <a:schemeClr val="bg1"/>
              </a:buClr>
              <a:buFont typeface="Wingdings" panose="05000000000000000000" pitchFamily="2" charset="2"/>
              <a:buChar char="§"/>
            </a:pPr>
            <a:r>
              <a:rPr lang="fr-FR" sz="1600" kern="0" dirty="0">
                <a:solidFill>
                  <a:schemeClr val="bg1"/>
                </a:solidFill>
              </a:rPr>
              <a:t>Traitement en ligne personnalisé et immédiat des demandes des usagers</a:t>
            </a:r>
          </a:p>
        </p:txBody>
      </p:sp>
      <p:sp>
        <p:nvSpPr>
          <p:cNvPr id="11" name="Rectangle à coins arrondis 17">
            <a:extLst>
              <a:ext uri="{FF2B5EF4-FFF2-40B4-BE49-F238E27FC236}">
                <a16:creationId xmlns:a16="http://schemas.microsoft.com/office/drawing/2014/main" id="{CCE2FFC7-5E97-4779-988A-17073071FBC2}"/>
              </a:ext>
            </a:extLst>
          </p:cNvPr>
          <p:cNvSpPr/>
          <p:nvPr/>
        </p:nvSpPr>
        <p:spPr>
          <a:xfrm>
            <a:off x="1026000" y="3734689"/>
            <a:ext cx="7092000" cy="1169821"/>
          </a:xfrm>
          <a:prstGeom prst="roundRect">
            <a:avLst>
              <a:gd name="adj" fmla="val 9086"/>
            </a:avLst>
          </a:prstGeom>
          <a:solidFill>
            <a:schemeClr val="accent3">
              <a:lumMod val="40000"/>
              <a:lumOff val="60000"/>
            </a:schemeClr>
          </a:solidFill>
          <a:ln w="12700" cap="flat" cmpd="sng" algn="ctr">
            <a:noFill/>
            <a:prstDash val="solid"/>
            <a:miter lim="800000"/>
          </a:ln>
          <a:effectLst/>
        </p:spPr>
        <p:txBody>
          <a:bodyPr wrap="square" lIns="108000" tIns="108000" rIns="108000" bIns="144000" rtlCol="0" anchor="ctr">
            <a:noAutofit/>
          </a:bodyPr>
          <a:lstStyle/>
          <a:p>
            <a:pPr algn="ctr"/>
            <a:r>
              <a:rPr lang="fr-FR" sz="2000" b="1" kern="0" dirty="0">
                <a:solidFill>
                  <a:schemeClr val="accent3"/>
                </a:solidFill>
              </a:rPr>
              <a:t>Objectif</a:t>
            </a:r>
          </a:p>
          <a:p>
            <a:pPr marL="285750" indent="-285750">
              <a:lnSpc>
                <a:spcPts val="1680"/>
              </a:lnSpc>
              <a:spcBef>
                <a:spcPts val="600"/>
              </a:spcBef>
              <a:buClr>
                <a:schemeClr val="accent3"/>
              </a:buClr>
              <a:buFont typeface="Wingdings" panose="05000000000000000000" pitchFamily="2" charset="2"/>
              <a:buChar char="§"/>
            </a:pPr>
            <a:r>
              <a:rPr lang="fr-FR" sz="1600" kern="0" dirty="0">
                <a:solidFill>
                  <a:schemeClr val="bg2">
                    <a:lumMod val="50000"/>
                  </a:schemeClr>
                </a:solidFill>
              </a:rPr>
              <a:t>Maintenir ou améliorer le niveau de service de traitement des demandes</a:t>
            </a:r>
          </a:p>
          <a:p>
            <a:pPr marL="285750" indent="-285750">
              <a:lnSpc>
                <a:spcPts val="1680"/>
              </a:lnSpc>
              <a:spcBef>
                <a:spcPts val="600"/>
              </a:spcBef>
              <a:buClr>
                <a:schemeClr val="accent3"/>
              </a:buClr>
              <a:buFont typeface="Wingdings" panose="05000000000000000000" pitchFamily="2" charset="2"/>
              <a:buChar char="§"/>
            </a:pPr>
            <a:r>
              <a:rPr lang="fr-FR" sz="1600" kern="0" dirty="0">
                <a:solidFill>
                  <a:schemeClr val="bg2">
                    <a:lumMod val="50000"/>
                  </a:schemeClr>
                </a:solidFill>
              </a:rPr>
              <a:t>Réduire les sollicitations des agents</a:t>
            </a:r>
          </a:p>
        </p:txBody>
      </p:sp>
      <p:sp>
        <p:nvSpPr>
          <p:cNvPr id="12" name="Flèche droite 13">
            <a:extLst>
              <a:ext uri="{FF2B5EF4-FFF2-40B4-BE49-F238E27FC236}">
                <a16:creationId xmlns:a16="http://schemas.microsoft.com/office/drawing/2014/main" id="{BB106819-549D-45DA-9BA4-B22FEE3D93D4}"/>
              </a:ext>
            </a:extLst>
          </p:cNvPr>
          <p:cNvSpPr/>
          <p:nvPr/>
        </p:nvSpPr>
        <p:spPr>
          <a:xfrm rot="5400000">
            <a:off x="4428000" y="3414599"/>
            <a:ext cx="288000"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3" name="Flèche droite 13">
            <a:extLst>
              <a:ext uri="{FF2B5EF4-FFF2-40B4-BE49-F238E27FC236}">
                <a16:creationId xmlns:a16="http://schemas.microsoft.com/office/drawing/2014/main" id="{1853EAC9-5803-4DE2-B8CD-2692FC89FBF1}"/>
              </a:ext>
            </a:extLst>
          </p:cNvPr>
          <p:cNvSpPr/>
          <p:nvPr/>
        </p:nvSpPr>
        <p:spPr>
          <a:xfrm rot="5400000">
            <a:off x="4428000" y="4850500"/>
            <a:ext cx="288000"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16320793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Image 5">
            <a:extLst>
              <a:ext uri="{FF2B5EF4-FFF2-40B4-BE49-F238E27FC236}">
                <a16:creationId xmlns:a16="http://schemas.microsoft.com/office/drawing/2014/main" id="{EB9E5256-8B45-4D3E-B60B-A286944F403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3939" y="1055368"/>
            <a:ext cx="8411254" cy="4778505"/>
          </a:xfrm>
          <a:prstGeom prst="rect">
            <a:avLst/>
          </a:prstGeom>
        </p:spPr>
      </p:pic>
      <p:sp>
        <p:nvSpPr>
          <p:cNvPr id="10" name="Espace réservé du texte 7"/>
          <p:cNvSpPr>
            <a:spLocks noGrp="1"/>
          </p:cNvSpPr>
          <p:nvPr>
            <p:ph type="body" sz="quarter" idx="15"/>
          </p:nvPr>
        </p:nvSpPr>
        <p:spPr>
          <a:xfrm>
            <a:off x="450000" y="461578"/>
            <a:ext cx="8474294" cy="540000"/>
          </a:xfrm>
        </p:spPr>
        <p:txBody>
          <a:bodyPr anchor="t"/>
          <a:lstStyle/>
          <a:p>
            <a:r>
              <a:rPr lang="fr-FR" sz="2000" dirty="0"/>
              <a:t>5. Paramétrage : arbre de dialogue</a:t>
            </a:r>
          </a:p>
        </p:txBody>
      </p:sp>
      <p:sp>
        <p:nvSpPr>
          <p:cNvPr id="13" name="Titre 6"/>
          <p:cNvSpPr>
            <a:spLocks noGrp="1"/>
          </p:cNvSpPr>
          <p:nvPr>
            <p:ph type="title"/>
          </p:nvPr>
        </p:nvSpPr>
        <p:spPr>
          <a:xfrm>
            <a:off x="450000" y="95042"/>
            <a:ext cx="8694000" cy="351989"/>
          </a:xfrm>
        </p:spPr>
        <p:txBody>
          <a:bodyPr/>
          <a:lstStyle/>
          <a:p>
            <a:r>
              <a:rPr lang="fr-FR" b="1" dirty="0"/>
              <a:t>3. PRÉSENTATION DU CAS « CONSEILLER VIRTUEL POUR LA SAISIE EN LIGNE DE LA DÉCLARATION MIFID 2 »</a:t>
            </a:r>
          </a:p>
        </p:txBody>
      </p:sp>
    </p:spTree>
    <p:extLst>
      <p:ext uri="{BB962C8B-B14F-4D97-AF65-F5344CB8AC3E}">
        <p14:creationId xmlns:p14="http://schemas.microsoft.com/office/powerpoint/2010/main" val="306477135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Espace réservé du texte 7"/>
          <p:cNvSpPr>
            <a:spLocks noGrp="1"/>
          </p:cNvSpPr>
          <p:nvPr>
            <p:ph type="body" sz="quarter" idx="15"/>
          </p:nvPr>
        </p:nvSpPr>
        <p:spPr>
          <a:xfrm>
            <a:off x="450000" y="461578"/>
            <a:ext cx="8474294" cy="540000"/>
          </a:xfrm>
        </p:spPr>
        <p:txBody>
          <a:bodyPr lIns="0" tIns="36000" rIns="0" bIns="0" anchor="t"/>
          <a:lstStyle/>
          <a:p>
            <a:r>
              <a:rPr lang="fr-FR" sz="2000" dirty="0"/>
              <a:t>6. Retour d'expérience</a:t>
            </a:r>
          </a:p>
        </p:txBody>
      </p:sp>
      <p:sp>
        <p:nvSpPr>
          <p:cNvPr id="9" name="Titre 6"/>
          <p:cNvSpPr>
            <a:spLocks noGrp="1"/>
          </p:cNvSpPr>
          <p:nvPr>
            <p:ph type="title"/>
          </p:nvPr>
        </p:nvSpPr>
        <p:spPr>
          <a:xfrm>
            <a:off x="450000" y="95042"/>
            <a:ext cx="8694000" cy="351989"/>
          </a:xfrm>
        </p:spPr>
        <p:txBody>
          <a:bodyPr/>
          <a:lstStyle/>
          <a:p>
            <a:r>
              <a:rPr lang="it-IT" b="1" dirty="0"/>
              <a:t>3. PRÉSENTATION DU CAS – CONSEILLER VIRTUEL POUR LE REMPLISSAGE EN LIGNE DE</a:t>
            </a:r>
            <a:r>
              <a:rPr lang="fr-FR" b="1" dirty="0"/>
              <a:t> LA DÉCLARATION MIFID 2 </a:t>
            </a:r>
          </a:p>
        </p:txBody>
      </p:sp>
      <p:graphicFrame>
        <p:nvGraphicFramePr>
          <p:cNvPr id="13" name="Tableau 12">
            <a:extLst>
              <a:ext uri="{FF2B5EF4-FFF2-40B4-BE49-F238E27FC236}">
                <a16:creationId xmlns:a16="http://schemas.microsoft.com/office/drawing/2014/main" id="{3D5BDFAD-3466-4867-A778-B9B3C219A3E6}"/>
              </a:ext>
            </a:extLst>
          </p:cNvPr>
          <p:cNvGraphicFramePr>
            <a:graphicFrameLocks noGrp="1"/>
          </p:cNvGraphicFramePr>
          <p:nvPr>
            <p:extLst>
              <p:ext uri="{D42A27DB-BD31-4B8C-83A1-F6EECF244321}">
                <p14:modId xmlns:p14="http://schemas.microsoft.com/office/powerpoint/2010/main" val="409615941"/>
              </p:ext>
            </p:extLst>
          </p:nvPr>
        </p:nvGraphicFramePr>
        <p:xfrm>
          <a:off x="80386" y="934448"/>
          <a:ext cx="8972061" cy="5337720"/>
        </p:xfrm>
        <a:graphic>
          <a:graphicData uri="http://schemas.openxmlformats.org/drawingml/2006/table">
            <a:tbl>
              <a:tblPr firstRow="1" bandRow="1">
                <a:tableStyleId>{F5AB1C69-6EDB-4FF4-983F-18BD219EF322}</a:tableStyleId>
              </a:tblPr>
              <a:tblGrid>
                <a:gridCol w="2633228">
                  <a:extLst>
                    <a:ext uri="{9D8B030D-6E8A-4147-A177-3AD203B41FA5}">
                      <a16:colId xmlns:a16="http://schemas.microsoft.com/office/drawing/2014/main" val="2990187274"/>
                    </a:ext>
                  </a:extLst>
                </a:gridCol>
                <a:gridCol w="596752">
                  <a:extLst>
                    <a:ext uri="{9D8B030D-6E8A-4147-A177-3AD203B41FA5}">
                      <a16:colId xmlns:a16="http://schemas.microsoft.com/office/drawing/2014/main" val="630807933"/>
                    </a:ext>
                  </a:extLst>
                </a:gridCol>
                <a:gridCol w="5742081">
                  <a:extLst>
                    <a:ext uri="{9D8B030D-6E8A-4147-A177-3AD203B41FA5}">
                      <a16:colId xmlns:a16="http://schemas.microsoft.com/office/drawing/2014/main" val="1837185734"/>
                    </a:ext>
                  </a:extLst>
                </a:gridCol>
              </a:tblGrid>
              <a:tr h="325348">
                <a:tc gridSpan="2">
                  <a:txBody>
                    <a:bodyPr/>
                    <a:lstStyle/>
                    <a:p>
                      <a:pPr algn="ctr"/>
                      <a:r>
                        <a:rPr lang="fr-FR" dirty="0"/>
                        <a:t>Caractéristiques</a:t>
                      </a:r>
                    </a:p>
                  </a:txBody>
                  <a:tcPr/>
                </a:tc>
                <a:tc hMerge="1">
                  <a:txBody>
                    <a:bodyPr/>
                    <a:lstStyle/>
                    <a:p>
                      <a:endParaRPr lang="fr-FR" dirty="0"/>
                    </a:p>
                  </a:txBody>
                  <a:tcPr/>
                </a:tc>
                <a:tc>
                  <a:txBody>
                    <a:bodyPr/>
                    <a:lstStyle/>
                    <a:p>
                      <a:pPr algn="ctr"/>
                      <a:r>
                        <a:rPr lang="fr-FR" dirty="0"/>
                        <a:t>Commentaires</a:t>
                      </a:r>
                    </a:p>
                  </a:txBody>
                  <a:tcPr>
                    <a:solidFill>
                      <a:srgbClr val="0E6284"/>
                    </a:solidFill>
                  </a:tcPr>
                </a:tc>
                <a:extLst>
                  <a:ext uri="{0D108BD9-81ED-4DB2-BD59-A6C34878D82A}">
                    <a16:rowId xmlns:a16="http://schemas.microsoft.com/office/drawing/2014/main" val="3310097144"/>
                  </a:ext>
                </a:extLst>
              </a:tr>
              <a:tr h="325348">
                <a:tc>
                  <a:txBody>
                    <a:bodyPr/>
                    <a:lstStyle/>
                    <a:p>
                      <a:r>
                        <a:rPr lang="fr-FR" sz="1600" dirty="0">
                          <a:solidFill>
                            <a:schemeClr val="tx2">
                              <a:lumMod val="50000"/>
                            </a:schemeClr>
                          </a:solidFill>
                        </a:rPr>
                        <a:t>Installation on-</a:t>
                      </a:r>
                      <a:r>
                        <a:rPr lang="fr-FR" sz="1600" dirty="0" err="1">
                          <a:solidFill>
                            <a:schemeClr val="tx2">
                              <a:lumMod val="50000"/>
                            </a:schemeClr>
                          </a:solidFill>
                        </a:rPr>
                        <a:t>premise</a:t>
                      </a:r>
                      <a:endParaRPr lang="fr-FR" sz="1600" dirty="0">
                        <a:solidFill>
                          <a:schemeClr val="tx2">
                            <a:lumMod val="50000"/>
                          </a:schemeClr>
                        </a:solidFill>
                      </a:endParaRP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fr-FR" dirty="0">
                          <a:solidFill>
                            <a:schemeClr val="tx2">
                              <a:lumMod val="50000"/>
                            </a:schemeClr>
                          </a:solidFill>
                          <a:sym typeface="Wingdings" panose="05000000000000000000" pitchFamily="2" charset="2"/>
                        </a:rPr>
                        <a:t></a:t>
                      </a:r>
                      <a:r>
                        <a:rPr lang="fr-FR" dirty="0">
                          <a:solidFill>
                            <a:schemeClr val="tx2">
                              <a:lumMod val="50000"/>
                            </a:schemeClr>
                          </a:solidFill>
                        </a:rPr>
                        <a:t> </a:t>
                      </a:r>
                    </a:p>
                  </a:txBody>
                  <a:tcPr marT="36000" marB="36000" anchor="ctr"/>
                </a:tc>
                <a:tc>
                  <a:txBody>
                    <a:bodyPr/>
                    <a:lstStyle/>
                    <a:p>
                      <a:pPr>
                        <a:lnSpc>
                          <a:spcPts val="1500"/>
                        </a:lnSpc>
                      </a:pPr>
                      <a:r>
                        <a:rPr lang="fr-FR" sz="1600" dirty="0">
                          <a:solidFill>
                            <a:schemeClr val="tx2">
                              <a:lumMod val="50000"/>
                            </a:schemeClr>
                          </a:solidFill>
                        </a:rPr>
                        <a:t>SaaS ou on-</a:t>
                      </a:r>
                      <a:r>
                        <a:rPr lang="fr-FR" sz="1600" dirty="0" err="1">
                          <a:solidFill>
                            <a:schemeClr val="tx2">
                              <a:lumMod val="50000"/>
                            </a:schemeClr>
                          </a:solidFill>
                        </a:rPr>
                        <a:t>premise</a:t>
                      </a:r>
                      <a:r>
                        <a:rPr lang="fr-FR" sz="1600" dirty="0">
                          <a:solidFill>
                            <a:schemeClr val="tx2">
                              <a:lumMod val="50000"/>
                            </a:schemeClr>
                          </a:solidFill>
                        </a:rPr>
                        <a:t>, au choix.</a:t>
                      </a:r>
                    </a:p>
                  </a:txBody>
                  <a:tcPr marT="36000" marB="36000" anchor="ctr"/>
                </a:tc>
                <a:extLst>
                  <a:ext uri="{0D108BD9-81ED-4DB2-BD59-A6C34878D82A}">
                    <a16:rowId xmlns:a16="http://schemas.microsoft.com/office/drawing/2014/main" val="335571817"/>
                  </a:ext>
                </a:extLst>
              </a:tr>
              <a:tr h="325348">
                <a:tc>
                  <a:txBody>
                    <a:bodyPr/>
                    <a:lstStyle/>
                    <a:p>
                      <a:r>
                        <a:rPr lang="fr-FR" sz="1600" dirty="0">
                          <a:solidFill>
                            <a:schemeClr val="tx2">
                              <a:lumMod val="50000"/>
                            </a:schemeClr>
                          </a:solidFill>
                        </a:rPr>
                        <a:t>Performance </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 typeface="Wingdings" panose="05000000000000000000" pitchFamily="2" charset="2"/>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ts val="1500"/>
                        </a:lnSpc>
                        <a:spcBef>
                          <a:spcPts val="0"/>
                        </a:spcBef>
                        <a:spcAft>
                          <a:spcPts val="0"/>
                        </a:spcAft>
                        <a:buClrTx/>
                        <a:buSzTx/>
                        <a:buFontTx/>
                        <a:buNone/>
                        <a:tabLst/>
                        <a:defRPr/>
                      </a:pPr>
                      <a:r>
                        <a:rPr lang="fr-FR" sz="1600" dirty="0">
                          <a:solidFill>
                            <a:schemeClr val="tx2">
                              <a:lumMod val="50000"/>
                            </a:schemeClr>
                          </a:solidFill>
                        </a:rPr>
                        <a:t>La configuration d’arbres sophistiqués est laborieuse.</a:t>
                      </a:r>
                    </a:p>
                    <a:p>
                      <a:pPr marL="0" marR="0" lvl="0" indent="0" algn="l" defTabSz="914400" rtl="0" eaLnBrk="1" fontAlgn="auto" latinLnBrk="0" hangingPunct="1">
                        <a:lnSpc>
                          <a:spcPts val="1500"/>
                        </a:lnSpc>
                        <a:spcBef>
                          <a:spcPts val="0"/>
                        </a:spcBef>
                        <a:spcAft>
                          <a:spcPts val="0"/>
                        </a:spcAft>
                        <a:buClrTx/>
                        <a:buSzTx/>
                        <a:buFontTx/>
                        <a:buNone/>
                        <a:tabLst/>
                        <a:defRPr/>
                      </a:pPr>
                      <a:r>
                        <a:rPr lang="fr-FR" sz="1600" dirty="0">
                          <a:solidFill>
                            <a:schemeClr val="tx2">
                              <a:lumMod val="50000"/>
                            </a:schemeClr>
                          </a:solidFill>
                        </a:rPr>
                        <a:t>Limitations techniques : pas de gestion des conversations interrompues.</a:t>
                      </a:r>
                    </a:p>
                  </a:txBody>
                  <a:tcPr marT="36000" marB="36000" anchor="ctr"/>
                </a:tc>
                <a:extLst>
                  <a:ext uri="{0D108BD9-81ED-4DB2-BD59-A6C34878D82A}">
                    <a16:rowId xmlns:a16="http://schemas.microsoft.com/office/drawing/2014/main" val="3876227200"/>
                  </a:ext>
                </a:extLst>
              </a:tr>
              <a:tr h="3253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Gestion d’un grand volume de règles</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ts val="1500"/>
                        </a:lnSpc>
                        <a:spcBef>
                          <a:spcPts val="0"/>
                        </a:spcBef>
                        <a:spcAft>
                          <a:spcPts val="0"/>
                        </a:spcAft>
                        <a:buClrTx/>
                        <a:buSzTx/>
                        <a:buFontTx/>
                        <a:buNone/>
                        <a:tabLst/>
                        <a:defRPr/>
                      </a:pPr>
                      <a:r>
                        <a:rPr lang="fr-FR" sz="1600" dirty="0">
                          <a:solidFill>
                            <a:schemeClr val="tx2">
                              <a:lumMod val="50000"/>
                            </a:schemeClr>
                          </a:solidFill>
                        </a:rPr>
                        <a:t>Essentiellement adapté à du Q&amp;A.</a:t>
                      </a:r>
                    </a:p>
                  </a:txBody>
                  <a:tcPr marT="36000" marB="36000" anchor="ctr"/>
                </a:tc>
                <a:extLst>
                  <a:ext uri="{0D108BD9-81ED-4DB2-BD59-A6C34878D82A}">
                    <a16:rowId xmlns:a16="http://schemas.microsoft.com/office/drawing/2014/main" val="3441080640"/>
                  </a:ext>
                </a:extLst>
              </a:tr>
              <a:tr h="0">
                <a:tc>
                  <a:txBody>
                    <a:bodyPr/>
                    <a:lstStyle/>
                    <a:p>
                      <a:r>
                        <a:rPr lang="fr-FR" sz="1600" dirty="0">
                          <a:solidFill>
                            <a:schemeClr val="tx2">
                              <a:lumMod val="50000"/>
                            </a:schemeClr>
                          </a:solidFill>
                        </a:rPr>
                        <a:t>Moteur NLU</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p>
                  </a:txBody>
                  <a:tcPr marT="36000" marB="36000" anchor="ctr"/>
                </a:tc>
                <a:tc>
                  <a:txBody>
                    <a:bodyPr/>
                    <a:lstStyle/>
                    <a:p>
                      <a:pPr marL="0" marR="0" indent="0" algn="l" defTabSz="914400" rtl="0" eaLnBrk="1" fontAlgn="auto" latinLnBrk="0" hangingPunct="1">
                        <a:lnSpc>
                          <a:spcPts val="1500"/>
                        </a:lnSpc>
                        <a:spcBef>
                          <a:spcPts val="0"/>
                        </a:spcBef>
                        <a:spcAft>
                          <a:spcPts val="0"/>
                        </a:spcAft>
                        <a:buClrTx/>
                        <a:buSzTx/>
                        <a:buFontTx/>
                        <a:buNone/>
                        <a:tabLst/>
                        <a:defRPr/>
                      </a:pPr>
                      <a:r>
                        <a:rPr lang="fr-FR" sz="1600" dirty="0">
                          <a:solidFill>
                            <a:schemeClr val="tx2">
                              <a:lumMod val="50000"/>
                            </a:schemeClr>
                          </a:solidFill>
                        </a:rPr>
                        <a:t>Un cœur de fonctionnalités de qualité et bien adapté.</a:t>
                      </a:r>
                    </a:p>
                  </a:txBody>
                  <a:tcPr marT="36000" marB="36000" anchor="ctr"/>
                </a:tc>
                <a:extLst>
                  <a:ext uri="{0D108BD9-81ED-4DB2-BD59-A6C34878D82A}">
                    <a16:rowId xmlns:a16="http://schemas.microsoft.com/office/drawing/2014/main" val="4096858605"/>
                  </a:ext>
                </a:extLst>
              </a:tr>
              <a:tr h="325348">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Extensibilité</a:t>
                      </a:r>
                    </a:p>
                  </a:txBody>
                  <a:tcPr marR="0" marT="36000" marB="3600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p>
                  </a:txBody>
                  <a:tcPr marT="36000" marB="36000" anchor="ctr"/>
                </a:tc>
                <a:tc>
                  <a:txBody>
                    <a:bodyPr/>
                    <a:lstStyle/>
                    <a:p>
                      <a:pPr marL="0" marR="0" indent="0" algn="l" defTabSz="914400" rtl="0" eaLnBrk="1" fontAlgn="auto" latinLnBrk="0" hangingPunct="1">
                        <a:lnSpc>
                          <a:spcPts val="1500"/>
                        </a:lnSpc>
                        <a:spcBef>
                          <a:spcPts val="0"/>
                        </a:spcBef>
                        <a:spcAft>
                          <a:spcPts val="0"/>
                        </a:spcAft>
                        <a:buClrTx/>
                        <a:buSzTx/>
                        <a:buFontTx/>
                        <a:buNone/>
                        <a:tabLst/>
                        <a:defRPr/>
                      </a:pPr>
                      <a:r>
                        <a:rPr lang="fr-FR" sz="1600" dirty="0">
                          <a:solidFill>
                            <a:schemeClr val="tx2">
                              <a:lumMod val="50000"/>
                            </a:schemeClr>
                          </a:solidFill>
                        </a:rPr>
                        <a:t>Extension en javascript (laborieuse) ou via appels Web Service (difficiles également). Le modèle de données et langage sous-jacent sont très limités.</a:t>
                      </a:r>
                    </a:p>
                    <a:p>
                      <a:pPr marL="0" marR="0" lvl="0" indent="0" algn="l" defTabSz="914400" rtl="0" eaLnBrk="1" fontAlgn="auto" latinLnBrk="0" hangingPunct="1">
                        <a:lnSpc>
                          <a:spcPts val="1500"/>
                        </a:lnSpc>
                        <a:spcBef>
                          <a:spcPts val="0"/>
                        </a:spcBef>
                        <a:spcAft>
                          <a:spcPts val="0"/>
                        </a:spcAft>
                        <a:buClrTx/>
                        <a:buSzTx/>
                        <a:buFontTx/>
                        <a:buNone/>
                        <a:tabLst/>
                        <a:defRPr/>
                      </a:pPr>
                      <a:r>
                        <a:rPr lang="fr-FR" sz="1600" dirty="0">
                          <a:solidFill>
                            <a:schemeClr val="tx2">
                              <a:lumMod val="50000"/>
                            </a:schemeClr>
                          </a:solidFill>
                        </a:rPr>
                        <a:t>Sur ce projet : composants graphiques sophistiqués (spécifiques web chat).</a:t>
                      </a:r>
                    </a:p>
                  </a:txBody>
                  <a:tcPr marT="36000" marB="36000"/>
                </a:tc>
                <a:extLst>
                  <a:ext uri="{0D108BD9-81ED-4DB2-BD59-A6C34878D82A}">
                    <a16:rowId xmlns:a16="http://schemas.microsoft.com/office/drawing/2014/main" val="1314240789"/>
                  </a:ext>
                </a:extLst>
              </a:tr>
              <a:tr h="325348">
                <a:tc>
                  <a:txBody>
                    <a:bodyPr/>
                    <a:lstStyle/>
                    <a:p>
                      <a:r>
                        <a:rPr lang="fr-FR" sz="1600" dirty="0" err="1">
                          <a:solidFill>
                            <a:schemeClr val="tx2">
                              <a:lumMod val="50000"/>
                            </a:schemeClr>
                          </a:solidFill>
                        </a:rPr>
                        <a:t>Versionning</a:t>
                      </a:r>
                      <a:r>
                        <a:rPr lang="fr-FR" sz="1600" dirty="0">
                          <a:solidFill>
                            <a:schemeClr val="tx2">
                              <a:lumMod val="50000"/>
                            </a:schemeClr>
                          </a:solidFill>
                        </a:rPr>
                        <a:t> - </a:t>
                      </a:r>
                      <a:r>
                        <a:rPr lang="fr-FR" sz="1600" dirty="0" err="1">
                          <a:solidFill>
                            <a:schemeClr val="tx2">
                              <a:lumMod val="50000"/>
                            </a:schemeClr>
                          </a:solidFill>
                        </a:rPr>
                        <a:t>Testing</a:t>
                      </a:r>
                      <a:endParaRPr lang="fr-FR" sz="1600" dirty="0">
                        <a:solidFill>
                          <a:schemeClr val="tx2">
                            <a:lumMod val="50000"/>
                          </a:schemeClr>
                        </a:solidFill>
                      </a:endParaRP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ts val="1500"/>
                        </a:lnSpc>
                        <a:spcBef>
                          <a:spcPts val="0"/>
                        </a:spcBef>
                        <a:spcAft>
                          <a:spcPts val="0"/>
                        </a:spcAft>
                        <a:buClrTx/>
                        <a:buSzTx/>
                        <a:buFontTx/>
                        <a:buNone/>
                        <a:tabLst/>
                        <a:defRPr/>
                      </a:pPr>
                      <a:r>
                        <a:rPr lang="fr-FR" sz="1600" dirty="0">
                          <a:solidFill>
                            <a:schemeClr val="tx2">
                              <a:lumMod val="50000"/>
                            </a:schemeClr>
                          </a:solidFill>
                        </a:rPr>
                        <a:t>Pas de gestion des versions. </a:t>
                      </a:r>
                      <a:r>
                        <a:rPr lang="fr-FR" sz="1600" kern="1200" dirty="0">
                          <a:solidFill>
                            <a:schemeClr val="tx2">
                              <a:lumMod val="50000"/>
                            </a:schemeClr>
                          </a:solidFill>
                          <a:latin typeface="+mn-lt"/>
                          <a:ea typeface="+mn-ea"/>
                          <a:cs typeface="+mn-cs"/>
                        </a:rPr>
                        <a:t>Exports possibles.</a:t>
                      </a:r>
                      <a:endParaRPr lang="fr-FR" sz="1600" dirty="0">
                        <a:solidFill>
                          <a:schemeClr val="tx2">
                            <a:lumMod val="50000"/>
                          </a:schemeClr>
                        </a:solidFill>
                      </a:endParaRPr>
                    </a:p>
                  </a:txBody>
                  <a:tcPr marT="36000" marB="36000" anchor="ctr"/>
                </a:tc>
                <a:extLst>
                  <a:ext uri="{0D108BD9-81ED-4DB2-BD59-A6C34878D82A}">
                    <a16:rowId xmlns:a16="http://schemas.microsoft.com/office/drawing/2014/main" val="4166607402"/>
                  </a:ext>
                </a:extLst>
              </a:tr>
              <a:tr h="325348">
                <a:tc>
                  <a:txBody>
                    <a:bodyPr/>
                    <a:lstStyle/>
                    <a:p>
                      <a:r>
                        <a:rPr lang="fr-FR" sz="1600" dirty="0">
                          <a:solidFill>
                            <a:schemeClr val="tx2">
                              <a:lumMod val="50000"/>
                            </a:schemeClr>
                          </a:solidFill>
                        </a:rPr>
                        <a:t>Documentation - Support</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ts val="1500"/>
                        </a:lnSpc>
                        <a:spcBef>
                          <a:spcPts val="0"/>
                        </a:spcBef>
                        <a:spcAft>
                          <a:spcPts val="0"/>
                        </a:spcAft>
                        <a:buClrTx/>
                        <a:buSzTx/>
                        <a:buFontTx/>
                        <a:buNone/>
                        <a:tabLst/>
                        <a:defRPr/>
                      </a:pPr>
                      <a:r>
                        <a:rPr lang="fr-FR" sz="1600" kern="1200" dirty="0">
                          <a:solidFill>
                            <a:schemeClr val="tx2">
                              <a:lumMod val="50000"/>
                            </a:schemeClr>
                          </a:solidFill>
                          <a:latin typeface="+mn-lt"/>
                          <a:ea typeface="+mn-ea"/>
                          <a:cs typeface="+mn-cs"/>
                        </a:rPr>
                        <a:t>Documentation limitée et support technique limité dès qu’on sort du standard.</a:t>
                      </a:r>
                    </a:p>
                  </a:txBody>
                  <a:tcPr marT="36000" marB="36000" anchor="ctr"/>
                </a:tc>
                <a:extLst>
                  <a:ext uri="{0D108BD9-81ED-4DB2-BD59-A6C34878D82A}">
                    <a16:rowId xmlns:a16="http://schemas.microsoft.com/office/drawing/2014/main" val="55466437"/>
                  </a:ext>
                </a:extLst>
              </a:tr>
              <a:tr h="325348">
                <a:tc>
                  <a:txBody>
                    <a:bodyPr/>
                    <a:lstStyle/>
                    <a:p>
                      <a:r>
                        <a:rPr lang="fr-FR" sz="1600" dirty="0">
                          <a:solidFill>
                            <a:schemeClr val="tx2">
                              <a:lumMod val="50000"/>
                            </a:schemeClr>
                          </a:solidFill>
                        </a:rPr>
                        <a:t>IHM de développement</a:t>
                      </a: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ts val="1500"/>
                        </a:lnSpc>
                        <a:spcBef>
                          <a:spcPts val="0"/>
                        </a:spcBef>
                        <a:spcAft>
                          <a:spcPts val="0"/>
                        </a:spcAft>
                        <a:buClrTx/>
                        <a:buSzTx/>
                        <a:buFontTx/>
                        <a:buNone/>
                        <a:tabLst/>
                        <a:defRPr/>
                      </a:pPr>
                      <a:r>
                        <a:rPr lang="fr-FR" sz="1600" dirty="0">
                          <a:solidFill>
                            <a:schemeClr val="tx2">
                              <a:lumMod val="50000"/>
                            </a:schemeClr>
                          </a:solidFill>
                        </a:rPr>
                        <a:t>L'interface graphique est confortable et permet d'être efficace, pour un utilisateur technique comme pour un utilisateur métier.</a:t>
                      </a:r>
                    </a:p>
                  </a:txBody>
                  <a:tcPr marT="36000" marB="36000"/>
                </a:tc>
                <a:extLst>
                  <a:ext uri="{0D108BD9-81ED-4DB2-BD59-A6C34878D82A}">
                    <a16:rowId xmlns:a16="http://schemas.microsoft.com/office/drawing/2014/main" val="349390306"/>
                  </a:ext>
                </a:extLst>
              </a:tr>
              <a:tr h="325348">
                <a:tc>
                  <a:txBody>
                    <a:bodyPr/>
                    <a:lstStyle/>
                    <a:p>
                      <a:r>
                        <a:rPr lang="fr-FR" sz="1600" dirty="0">
                          <a:solidFill>
                            <a:schemeClr val="tx2">
                              <a:lumMod val="50000"/>
                            </a:schemeClr>
                          </a:solidFill>
                        </a:rPr>
                        <a:t>Apprentissage</a:t>
                      </a:r>
                    </a:p>
                  </a:txBody>
                  <a:tcPr marR="0" marT="36000" marB="3600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ts val="1500"/>
                        </a:lnSpc>
                        <a:spcBef>
                          <a:spcPts val="0"/>
                        </a:spcBef>
                        <a:spcAft>
                          <a:spcPts val="0"/>
                        </a:spcAft>
                        <a:buClrTx/>
                        <a:buSzTx/>
                        <a:buFontTx/>
                        <a:buNone/>
                        <a:tabLst/>
                        <a:defRPr/>
                      </a:pPr>
                      <a:r>
                        <a:rPr lang="fr-FR" sz="1600" kern="1200" dirty="0">
                          <a:solidFill>
                            <a:schemeClr val="tx2">
                              <a:lumMod val="50000"/>
                            </a:schemeClr>
                          </a:solidFill>
                          <a:latin typeface="+mn-lt"/>
                          <a:ea typeface="+mn-ea"/>
                          <a:cs typeface="+mn-cs"/>
                        </a:rPr>
                        <a:t>La reconnaissance des intentions et entités se fait via un algorithme d’apprentissage efficace.</a:t>
                      </a:r>
                      <a:endParaRPr lang="fr-FR" sz="1600" dirty="0">
                        <a:solidFill>
                          <a:srgbClr val="FF0000"/>
                        </a:solidFill>
                      </a:endParaRPr>
                    </a:p>
                  </a:txBody>
                  <a:tcPr marT="36000" marB="36000"/>
                </a:tc>
                <a:extLst>
                  <a:ext uri="{0D108BD9-81ED-4DB2-BD59-A6C34878D82A}">
                    <a16:rowId xmlns:a16="http://schemas.microsoft.com/office/drawing/2014/main" val="384288762"/>
                  </a:ext>
                </a:extLst>
              </a:tr>
              <a:tr h="325348">
                <a:tc>
                  <a:txBody>
                    <a:bodyPr/>
                    <a:lstStyle/>
                    <a:p>
                      <a:r>
                        <a:rPr lang="fr-FR" sz="1600" dirty="0" err="1">
                          <a:solidFill>
                            <a:schemeClr val="tx2">
                              <a:lumMod val="50000"/>
                            </a:schemeClr>
                          </a:solidFill>
                        </a:rPr>
                        <a:t>Reporting</a:t>
                      </a:r>
                      <a:r>
                        <a:rPr lang="fr-FR" sz="1600" baseline="0" dirty="0">
                          <a:solidFill>
                            <a:schemeClr val="tx2">
                              <a:lumMod val="50000"/>
                            </a:schemeClr>
                          </a:solidFill>
                        </a:rPr>
                        <a:t> – suivi d’utilisation</a:t>
                      </a:r>
                      <a:endParaRPr lang="fr-FR" sz="1600" dirty="0">
                        <a:solidFill>
                          <a:schemeClr val="tx2">
                            <a:lumMod val="50000"/>
                          </a:schemeClr>
                        </a:solidFill>
                      </a:endParaRPr>
                    </a:p>
                  </a:txBody>
                  <a:tcPr marR="0" marT="36000" marB="3600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36000" marB="36000" anchor="ctr"/>
                </a:tc>
                <a:tc>
                  <a:txBody>
                    <a:bodyPr/>
                    <a:lstStyle/>
                    <a:p>
                      <a:pPr marL="0" marR="0" indent="0" algn="l" defTabSz="914400" rtl="0" eaLnBrk="1" fontAlgn="auto" latinLnBrk="0" hangingPunct="1">
                        <a:lnSpc>
                          <a:spcPts val="1500"/>
                        </a:lnSpc>
                        <a:spcBef>
                          <a:spcPts val="0"/>
                        </a:spcBef>
                        <a:spcAft>
                          <a:spcPts val="0"/>
                        </a:spcAft>
                        <a:buClrTx/>
                        <a:buSzTx/>
                        <a:buFontTx/>
                        <a:buNone/>
                        <a:tabLst/>
                        <a:defRPr/>
                      </a:pPr>
                      <a:r>
                        <a:rPr lang="fr-FR" sz="1600" kern="1200" dirty="0">
                          <a:solidFill>
                            <a:schemeClr val="tx2">
                              <a:lumMod val="50000"/>
                            </a:schemeClr>
                          </a:solidFill>
                          <a:latin typeface="+mn-lt"/>
                          <a:ea typeface="+mn-ea"/>
                          <a:cs typeface="+mn-cs"/>
                        </a:rPr>
                        <a:t>Statistiques intégrées et personnalisables.</a:t>
                      </a:r>
                    </a:p>
                  </a:txBody>
                  <a:tcPr marT="36000" marB="36000"/>
                </a:tc>
                <a:extLst>
                  <a:ext uri="{0D108BD9-81ED-4DB2-BD59-A6C34878D82A}">
                    <a16:rowId xmlns:a16="http://schemas.microsoft.com/office/drawing/2014/main" val="2571696151"/>
                  </a:ext>
                </a:extLst>
              </a:tr>
            </a:tbl>
          </a:graphicData>
        </a:graphic>
      </p:graphicFrame>
    </p:spTree>
    <p:extLst>
      <p:ext uri="{BB962C8B-B14F-4D97-AF65-F5344CB8AC3E}">
        <p14:creationId xmlns:p14="http://schemas.microsoft.com/office/powerpoint/2010/main" val="232447138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anchor="t"/>
          <a:lstStyle/>
          <a:p>
            <a:r>
              <a:rPr lang="fr-FR" sz="2000" dirty="0"/>
              <a:t>1. Solution : </a:t>
            </a:r>
            <a:r>
              <a:rPr lang="fr-FR" sz="2000" dirty="0" err="1"/>
              <a:t>IPSoft</a:t>
            </a:r>
            <a:r>
              <a:rPr lang="fr-FR" sz="2000" dirty="0"/>
              <a:t> Amelia</a:t>
            </a:r>
            <a:endParaRPr lang="fr-FR" sz="2400" i="1" dirty="0"/>
          </a:p>
        </p:txBody>
      </p:sp>
      <p:sp>
        <p:nvSpPr>
          <p:cNvPr id="7" name="Titre 6"/>
          <p:cNvSpPr>
            <a:spLocks noGrp="1"/>
          </p:cNvSpPr>
          <p:nvPr>
            <p:ph type="title"/>
          </p:nvPr>
        </p:nvSpPr>
        <p:spPr/>
        <p:txBody>
          <a:bodyPr/>
          <a:lstStyle/>
          <a:p>
            <a:r>
              <a:rPr lang="it-IT" b="1" dirty="0"/>
              <a:t>4. PRÉSENTATION </a:t>
            </a:r>
            <a:r>
              <a:rPr lang="fr-FR" b="1" dirty="0"/>
              <a:t>D’UNE SOLUTION INTÉGRÉE</a:t>
            </a:r>
            <a:endParaRPr lang="fr-FR" dirty="0"/>
          </a:p>
        </p:txBody>
      </p:sp>
      <p:pic>
        <p:nvPicPr>
          <p:cNvPr id="1026" name="Picture 2" descr="https://media.licdn.com/media/AAEAAQAAAAAAAAh8AAAAJGRiNDAxYTgxLTFjMDgtNDIyMC1hZmRkLWZhNDdiNGRkNjBiMQ.png">
            <a:extLst>
              <a:ext uri="{FF2B5EF4-FFF2-40B4-BE49-F238E27FC236}">
                <a16:creationId xmlns:a16="http://schemas.microsoft.com/office/drawing/2014/main" id="{4583F8D7-F0C4-4CC1-83B7-CB8527CDC1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0000" y="1211295"/>
            <a:ext cx="4759420" cy="16061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93432329"/>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anchor="t"/>
          <a:lstStyle/>
          <a:p>
            <a:r>
              <a:rPr lang="fr-FR" sz="2000" dirty="0"/>
              <a:t>2.  Modes de paramétrage</a:t>
            </a:r>
          </a:p>
        </p:txBody>
      </p:sp>
      <p:sp>
        <p:nvSpPr>
          <p:cNvPr id="7" name="Titre 6"/>
          <p:cNvSpPr>
            <a:spLocks noGrp="1"/>
          </p:cNvSpPr>
          <p:nvPr>
            <p:ph type="title"/>
          </p:nvPr>
        </p:nvSpPr>
        <p:spPr/>
        <p:txBody>
          <a:bodyPr/>
          <a:lstStyle/>
          <a:p>
            <a:r>
              <a:rPr lang="it-IT" b="1" dirty="0"/>
              <a:t>4. PRÉSENTATION </a:t>
            </a:r>
            <a:r>
              <a:rPr lang="fr-FR" b="1" dirty="0"/>
              <a:t>D’UNE SOLUTION INTÉGRÉE</a:t>
            </a:r>
            <a:endParaRPr lang="fr-FR" dirty="0"/>
          </a:p>
        </p:txBody>
      </p:sp>
      <p:sp>
        <p:nvSpPr>
          <p:cNvPr id="5" name="Espace réservé du texte 2">
            <a:extLst>
              <a:ext uri="{FF2B5EF4-FFF2-40B4-BE49-F238E27FC236}">
                <a16:creationId xmlns:a16="http://schemas.microsoft.com/office/drawing/2014/main" id="{25D89889-1064-40D1-ABD7-B7636E62524D}"/>
              </a:ext>
            </a:extLst>
          </p:cNvPr>
          <p:cNvSpPr>
            <a:spLocks noGrp="1"/>
          </p:cNvSpPr>
          <p:nvPr>
            <p:ph type="body" sz="quarter" idx="14"/>
          </p:nvPr>
        </p:nvSpPr>
        <p:spPr>
          <a:xfrm>
            <a:off x="801111" y="1172098"/>
            <a:ext cx="7541778" cy="5041852"/>
          </a:xfrm>
        </p:spPr>
        <p:txBody>
          <a:bodyPr/>
          <a:lstStyle/>
          <a:p>
            <a:pPr marL="461963">
              <a:lnSpc>
                <a:spcPts val="1900"/>
              </a:lnSpc>
              <a:spcBef>
                <a:spcPts val="600"/>
              </a:spcBef>
              <a:buClr>
                <a:schemeClr val="accent3"/>
              </a:buClr>
            </a:pPr>
            <a:r>
              <a:rPr lang="fr-FR" dirty="0">
                <a:solidFill>
                  <a:schemeClr val="tx2">
                    <a:lumMod val="50000"/>
                  </a:schemeClr>
                </a:solidFill>
              </a:rPr>
              <a:t>À partir d'un processus métier :</a:t>
            </a:r>
          </a:p>
          <a:p>
            <a:pPr marL="998538" lvl="1">
              <a:lnSpc>
                <a:spcPts val="1900"/>
              </a:lnSpc>
              <a:spcBef>
                <a:spcPts val="600"/>
              </a:spcBef>
              <a:spcAft>
                <a:spcPts val="0"/>
              </a:spcAft>
              <a:buClr>
                <a:srgbClr val="0E6284"/>
              </a:buClr>
              <a:buFont typeface="Calibri" panose="020F0502020204030204" pitchFamily="34" charset="0"/>
              <a:buChar char="▫"/>
            </a:pPr>
            <a:r>
              <a:rPr lang="fr-FR" sz="1800" dirty="0">
                <a:solidFill>
                  <a:schemeClr val="tx2">
                    <a:lumMod val="50000"/>
                  </a:schemeClr>
                </a:solidFill>
              </a:rPr>
              <a:t>Les processus métier sont définis de façon explicite (Business Process Network). Le dialogue se greffe sur le processus, et pas l'inverse. </a:t>
            </a:r>
          </a:p>
          <a:p>
            <a:pPr marL="998538" lvl="1">
              <a:lnSpc>
                <a:spcPts val="1900"/>
              </a:lnSpc>
              <a:spcBef>
                <a:spcPts val="600"/>
              </a:spcBef>
              <a:spcAft>
                <a:spcPts val="0"/>
              </a:spcAft>
              <a:buClr>
                <a:srgbClr val="0E6284"/>
              </a:buClr>
              <a:buFont typeface="Calibri" panose="020F0502020204030204" pitchFamily="34" charset="0"/>
              <a:buChar char="▫"/>
            </a:pPr>
            <a:r>
              <a:rPr lang="fr-FR" sz="1800" dirty="0">
                <a:solidFill>
                  <a:schemeClr val="tx2">
                    <a:lumMod val="50000"/>
                  </a:schemeClr>
                </a:solidFill>
              </a:rPr>
              <a:t>Le </a:t>
            </a:r>
            <a:r>
              <a:rPr lang="fr-FR" sz="1800" dirty="0" err="1">
                <a:solidFill>
                  <a:schemeClr val="tx2">
                    <a:lumMod val="50000"/>
                  </a:schemeClr>
                </a:solidFill>
              </a:rPr>
              <a:t>matching</a:t>
            </a:r>
            <a:r>
              <a:rPr lang="fr-FR" sz="1800" dirty="0">
                <a:solidFill>
                  <a:schemeClr val="tx2">
                    <a:lumMod val="50000"/>
                  </a:schemeClr>
                </a:solidFill>
              </a:rPr>
              <a:t> entre une saisie utilisateur et une étape se fait soit par une grammaire (pattern </a:t>
            </a:r>
            <a:r>
              <a:rPr lang="fr-FR" sz="1800" dirty="0" err="1">
                <a:solidFill>
                  <a:schemeClr val="tx2">
                    <a:lumMod val="50000"/>
                  </a:schemeClr>
                </a:solidFill>
              </a:rPr>
              <a:t>matching</a:t>
            </a:r>
            <a:r>
              <a:rPr lang="fr-FR" sz="1800" dirty="0">
                <a:solidFill>
                  <a:schemeClr val="tx2">
                    <a:lumMod val="50000"/>
                  </a:schemeClr>
                </a:solidFill>
              </a:rPr>
              <a:t>), soit par apprentissage supervisé.</a:t>
            </a:r>
          </a:p>
          <a:p>
            <a:pPr marL="998538" lvl="1">
              <a:lnSpc>
                <a:spcPts val="1900"/>
              </a:lnSpc>
              <a:spcBef>
                <a:spcPts val="600"/>
              </a:spcBef>
              <a:spcAft>
                <a:spcPts val="0"/>
              </a:spcAft>
              <a:buClr>
                <a:srgbClr val="0E6284"/>
              </a:buClr>
              <a:buFont typeface="Calibri" panose="020F0502020204030204" pitchFamily="34" charset="0"/>
              <a:buChar char="▫"/>
            </a:pPr>
            <a:r>
              <a:rPr lang="fr-FR" sz="1800" dirty="0">
                <a:solidFill>
                  <a:schemeClr val="tx2">
                    <a:lumMod val="50000"/>
                  </a:schemeClr>
                </a:solidFill>
              </a:rPr>
              <a:t>Idéal pour les </a:t>
            </a:r>
            <a:r>
              <a:rPr lang="fr-FR" sz="1800" dirty="0" err="1">
                <a:solidFill>
                  <a:schemeClr val="tx2">
                    <a:lumMod val="50000"/>
                  </a:schemeClr>
                </a:solidFill>
              </a:rPr>
              <a:t>usecases</a:t>
            </a:r>
            <a:r>
              <a:rPr lang="fr-FR" sz="1800" dirty="0">
                <a:solidFill>
                  <a:schemeClr val="tx2">
                    <a:lumMod val="50000"/>
                  </a:schemeClr>
                </a:solidFill>
              </a:rPr>
              <a:t> qui suivent des processus connus et documentés.</a:t>
            </a:r>
          </a:p>
          <a:p>
            <a:pPr marL="461963">
              <a:lnSpc>
                <a:spcPts val="1900"/>
              </a:lnSpc>
              <a:spcBef>
                <a:spcPts val="600"/>
              </a:spcBef>
              <a:buClr>
                <a:schemeClr val="accent3"/>
              </a:buClr>
            </a:pPr>
            <a:r>
              <a:rPr lang="fr-FR" dirty="0">
                <a:solidFill>
                  <a:schemeClr val="tx2">
                    <a:lumMod val="50000"/>
                  </a:schemeClr>
                </a:solidFill>
              </a:rPr>
              <a:t>Reproduit ce que font les opérateurs à partir d'historiques de conversation : « mimétisme »</a:t>
            </a:r>
          </a:p>
          <a:p>
            <a:pPr marL="998538" lvl="1">
              <a:lnSpc>
                <a:spcPts val="1900"/>
              </a:lnSpc>
              <a:spcBef>
                <a:spcPts val="600"/>
              </a:spcBef>
              <a:spcAft>
                <a:spcPts val="0"/>
              </a:spcAft>
              <a:buClr>
                <a:schemeClr val="accent3"/>
              </a:buClr>
              <a:buFont typeface="Calibri" panose="020F0502020204030204" pitchFamily="34" charset="0"/>
              <a:buChar char="▫"/>
            </a:pPr>
            <a:r>
              <a:rPr lang="fr-FR" sz="1800" dirty="0">
                <a:solidFill>
                  <a:schemeClr val="tx2">
                    <a:lumMod val="50000"/>
                  </a:schemeClr>
                </a:solidFill>
              </a:rPr>
              <a:t>Dans ce mode, Amelia ne suit pas un processus explicitement défini.</a:t>
            </a:r>
          </a:p>
          <a:p>
            <a:pPr marL="998538" lvl="1">
              <a:lnSpc>
                <a:spcPts val="1900"/>
              </a:lnSpc>
              <a:spcBef>
                <a:spcPts val="600"/>
              </a:spcBef>
              <a:spcAft>
                <a:spcPts val="0"/>
              </a:spcAft>
              <a:buClr>
                <a:schemeClr val="accent3"/>
              </a:buClr>
              <a:buFont typeface="Calibri" panose="020F0502020204030204" pitchFamily="34" charset="0"/>
              <a:buChar char="▫"/>
            </a:pPr>
            <a:r>
              <a:rPr lang="fr-FR" sz="1800" dirty="0">
                <a:solidFill>
                  <a:schemeClr val="tx2">
                    <a:lumMod val="50000"/>
                  </a:schemeClr>
                </a:solidFill>
              </a:rPr>
              <a:t>Amelia essaie de trouver la conversation qui matche le mieux les échanges en cours et réutilise les réponses données par les opérateurs. En cas d'écart, elle va essayer de trouver une autre conversation.</a:t>
            </a:r>
          </a:p>
          <a:p>
            <a:pPr marL="998538" lvl="1">
              <a:lnSpc>
                <a:spcPts val="1900"/>
              </a:lnSpc>
              <a:spcBef>
                <a:spcPts val="600"/>
              </a:spcBef>
              <a:spcAft>
                <a:spcPts val="0"/>
              </a:spcAft>
              <a:buClr>
                <a:schemeClr val="accent3"/>
              </a:buClr>
              <a:buFont typeface="Calibri" panose="020F0502020204030204" pitchFamily="34" charset="0"/>
              <a:buChar char="▫"/>
            </a:pPr>
            <a:r>
              <a:rPr lang="fr-FR" sz="1800" dirty="0">
                <a:solidFill>
                  <a:schemeClr val="tx2">
                    <a:lumMod val="50000"/>
                  </a:schemeClr>
                </a:solidFill>
              </a:rPr>
              <a:t>Très complémentaire de l’approche par processus métier :</a:t>
            </a:r>
          </a:p>
          <a:p>
            <a:pPr marL="1447801" lvl="2">
              <a:lnSpc>
                <a:spcPts val="1900"/>
              </a:lnSpc>
              <a:spcBef>
                <a:spcPts val="600"/>
              </a:spcBef>
              <a:buClr>
                <a:schemeClr val="accent3"/>
              </a:buClr>
            </a:pPr>
            <a:r>
              <a:rPr lang="fr-FR" sz="1800" dirty="0">
                <a:solidFill>
                  <a:schemeClr val="tx2">
                    <a:lumMod val="50000"/>
                  </a:schemeClr>
                </a:solidFill>
              </a:rPr>
              <a:t>Cas plus rares et non formalisés par du BPN mais pour lesquels il y a eu une conversation par le passé (long </a:t>
            </a:r>
            <a:r>
              <a:rPr lang="fr-FR" sz="1800" dirty="0" err="1">
                <a:solidFill>
                  <a:schemeClr val="tx2">
                    <a:lumMod val="50000"/>
                  </a:schemeClr>
                </a:solidFill>
              </a:rPr>
              <a:t>tail</a:t>
            </a:r>
            <a:r>
              <a:rPr lang="fr-FR" sz="1800" dirty="0">
                <a:solidFill>
                  <a:schemeClr val="tx2">
                    <a:lumMod val="50000"/>
                  </a:schemeClr>
                </a:solidFill>
              </a:rPr>
              <a:t>)</a:t>
            </a:r>
          </a:p>
          <a:p>
            <a:pPr marL="1447801" lvl="2">
              <a:lnSpc>
                <a:spcPts val="1900"/>
              </a:lnSpc>
              <a:spcBef>
                <a:spcPts val="600"/>
              </a:spcBef>
              <a:buClr>
                <a:schemeClr val="accent3"/>
              </a:buClr>
            </a:pPr>
            <a:r>
              <a:rPr lang="fr-FR" sz="1800" dirty="0">
                <a:solidFill>
                  <a:schemeClr val="tx2">
                    <a:lumMod val="50000"/>
                  </a:schemeClr>
                </a:solidFill>
              </a:rPr>
              <a:t>Effort de formalisation moindre</a:t>
            </a:r>
          </a:p>
          <a:p>
            <a:pPr marL="461963">
              <a:lnSpc>
                <a:spcPts val="1900"/>
              </a:lnSpc>
              <a:spcBef>
                <a:spcPts val="600"/>
              </a:spcBef>
              <a:spcAft>
                <a:spcPts val="0"/>
              </a:spcAft>
              <a:buClr>
                <a:srgbClr val="0E6284"/>
              </a:buClr>
              <a:buFont typeface="Calibri" panose="020F0502020204030204" pitchFamily="34" charset="0"/>
              <a:buChar char="▫"/>
            </a:pPr>
            <a:endParaRPr lang="fr-FR" dirty="0">
              <a:solidFill>
                <a:schemeClr val="tx2">
                  <a:lumMod val="50000"/>
                </a:schemeClr>
              </a:solidFill>
            </a:endParaRPr>
          </a:p>
          <a:p>
            <a:pPr marL="461963">
              <a:lnSpc>
                <a:spcPts val="1900"/>
              </a:lnSpc>
              <a:spcBef>
                <a:spcPts val="600"/>
              </a:spcBef>
              <a:spcAft>
                <a:spcPts val="0"/>
              </a:spcAft>
              <a:buClr>
                <a:srgbClr val="0E6284"/>
              </a:buClr>
              <a:buFont typeface="Calibri" panose="020F0502020204030204" pitchFamily="34" charset="0"/>
              <a:buChar char="▫"/>
            </a:pPr>
            <a:endParaRPr lang="fr-FR" sz="2000" dirty="0">
              <a:solidFill>
                <a:schemeClr val="tx2">
                  <a:lumMod val="50000"/>
                </a:schemeClr>
              </a:solidFill>
            </a:endParaRPr>
          </a:p>
          <a:p>
            <a:pPr marL="998538" lvl="1">
              <a:lnSpc>
                <a:spcPts val="1900"/>
              </a:lnSpc>
              <a:spcBef>
                <a:spcPts val="600"/>
              </a:spcBef>
              <a:spcAft>
                <a:spcPts val="0"/>
              </a:spcAft>
              <a:buClr>
                <a:srgbClr val="0E6284"/>
              </a:buClr>
              <a:buFont typeface="Calibri" panose="020F0502020204030204" pitchFamily="34" charset="0"/>
              <a:buChar char="▫"/>
            </a:pPr>
            <a:endParaRPr lang="fr-FR" sz="1600" dirty="0">
              <a:solidFill>
                <a:schemeClr val="tx2">
                  <a:lumMod val="50000"/>
                </a:schemeClr>
              </a:solidFill>
            </a:endParaRPr>
          </a:p>
          <a:p>
            <a:pPr marL="461963">
              <a:lnSpc>
                <a:spcPts val="1900"/>
              </a:lnSpc>
              <a:spcBef>
                <a:spcPts val="600"/>
              </a:spcBef>
              <a:buClr>
                <a:schemeClr val="accent3"/>
              </a:buClr>
            </a:pPr>
            <a:endParaRPr lang="fr-FR" dirty="0">
              <a:solidFill>
                <a:schemeClr val="tx2">
                  <a:lumMod val="50000"/>
                </a:schemeClr>
              </a:solidFill>
            </a:endParaRPr>
          </a:p>
          <a:p>
            <a:pPr marL="461963">
              <a:lnSpc>
                <a:spcPts val="1900"/>
              </a:lnSpc>
              <a:spcBef>
                <a:spcPts val="600"/>
              </a:spcBef>
              <a:buClr>
                <a:schemeClr val="accent3"/>
              </a:buClr>
            </a:pPr>
            <a:endParaRPr lang="fr-FR" dirty="0">
              <a:solidFill>
                <a:schemeClr val="tx2">
                  <a:lumMod val="50000"/>
                </a:schemeClr>
              </a:solidFill>
            </a:endParaRPr>
          </a:p>
        </p:txBody>
      </p:sp>
    </p:spTree>
    <p:extLst>
      <p:ext uri="{BB962C8B-B14F-4D97-AF65-F5344CB8AC3E}">
        <p14:creationId xmlns:p14="http://schemas.microsoft.com/office/powerpoint/2010/main" val="12500767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au 4">
            <a:extLst>
              <a:ext uri="{FF2B5EF4-FFF2-40B4-BE49-F238E27FC236}">
                <a16:creationId xmlns:a16="http://schemas.microsoft.com/office/drawing/2014/main" id="{18FB67E0-A644-49F6-81EE-0F463F3C578B}"/>
              </a:ext>
            </a:extLst>
          </p:cNvPr>
          <p:cNvGraphicFramePr>
            <a:graphicFrameLocks noGrp="1"/>
          </p:cNvGraphicFramePr>
          <p:nvPr>
            <p:extLst>
              <p:ext uri="{D42A27DB-BD31-4B8C-83A1-F6EECF244321}">
                <p14:modId xmlns:p14="http://schemas.microsoft.com/office/powerpoint/2010/main" val="2397324321"/>
              </p:ext>
            </p:extLst>
          </p:nvPr>
        </p:nvGraphicFramePr>
        <p:xfrm>
          <a:off x="349639" y="1016125"/>
          <a:ext cx="8474294" cy="4862940"/>
        </p:xfrm>
        <a:graphic>
          <a:graphicData uri="http://schemas.openxmlformats.org/drawingml/2006/table">
            <a:tbl>
              <a:tblPr bandRow="1">
                <a:tableStyleId>{073A0DAA-6AF3-43AB-8588-CEC1D06C72B9}</a:tableStyleId>
              </a:tblPr>
              <a:tblGrid>
                <a:gridCol w="2598838">
                  <a:extLst>
                    <a:ext uri="{9D8B030D-6E8A-4147-A177-3AD203B41FA5}">
                      <a16:colId xmlns:a16="http://schemas.microsoft.com/office/drawing/2014/main" val="1486029926"/>
                    </a:ext>
                  </a:extLst>
                </a:gridCol>
                <a:gridCol w="5875456">
                  <a:extLst>
                    <a:ext uri="{9D8B030D-6E8A-4147-A177-3AD203B41FA5}">
                      <a16:colId xmlns:a16="http://schemas.microsoft.com/office/drawing/2014/main" val="2644778788"/>
                    </a:ext>
                  </a:extLst>
                </a:gridCol>
              </a:tblGrid>
              <a:tr h="370840">
                <a:tc>
                  <a:txBody>
                    <a:bodyPr/>
                    <a:lstStyle/>
                    <a:p>
                      <a:pPr algn="ctr">
                        <a:spcBef>
                          <a:spcPts val="1200"/>
                        </a:spcBef>
                      </a:pPr>
                      <a:r>
                        <a:rPr lang="fr-FR" sz="1600" b="1" dirty="0">
                          <a:solidFill>
                            <a:schemeClr val="bg2">
                              <a:lumMod val="50000"/>
                            </a:schemeClr>
                          </a:solidFill>
                        </a:rPr>
                        <a:t>Gestion des conversations</a:t>
                      </a:r>
                    </a:p>
                  </a:txBody>
                  <a:tcPr marT="144000" marB="144000" anchor="ctr">
                    <a:solidFill>
                      <a:schemeClr val="accent2">
                        <a:lumMod val="20000"/>
                        <a:lumOff val="80000"/>
                      </a:schemeClr>
                    </a:solidFill>
                  </a:tcPr>
                </a:tc>
                <a:tc>
                  <a:txBody>
                    <a:bodyPr/>
                    <a:lstStyle/>
                    <a:p>
                      <a:pPr marL="285750" indent="-285750" algn="l" defTabSz="914400" rtl="0" eaLnBrk="1" latinLnBrk="0" hangingPunct="1">
                        <a:lnSpc>
                          <a:spcPts val="1500"/>
                        </a:lnSpc>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Les dialogues sont générés soit par apprentissage sur des conversations représentatives, soit à partir des processus métier définis explicitement.</a:t>
                      </a:r>
                    </a:p>
                    <a:p>
                      <a:pPr marL="285750" indent="-285750" algn="l" defTabSz="914400" rtl="0" eaLnBrk="1" latinLnBrk="0" hangingPunct="1">
                        <a:lnSpc>
                          <a:spcPts val="1500"/>
                        </a:lnSpc>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Algorithme sophistiqué de gestion des conversations.</a:t>
                      </a:r>
                    </a:p>
                    <a:p>
                      <a:pPr marL="285750" indent="-285750" algn="l" defTabSz="914400" rtl="0" eaLnBrk="1" latinLnBrk="0" hangingPunct="1">
                        <a:lnSpc>
                          <a:spcPts val="1500"/>
                        </a:lnSpc>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Stocke les données même si elles ne sont pas immédiatement utiles ou attendues dans l'échange en cours.</a:t>
                      </a:r>
                    </a:p>
                  </a:txBody>
                  <a:tcPr marT="144000" marB="144000">
                    <a:solidFill>
                      <a:schemeClr val="accent2">
                        <a:lumMod val="20000"/>
                        <a:lumOff val="80000"/>
                      </a:schemeClr>
                    </a:solidFill>
                  </a:tcPr>
                </a:tc>
                <a:extLst>
                  <a:ext uri="{0D108BD9-81ED-4DB2-BD59-A6C34878D82A}">
                    <a16:rowId xmlns:a16="http://schemas.microsoft.com/office/drawing/2014/main" val="908486045"/>
                  </a:ext>
                </a:extLst>
              </a:tr>
              <a:tr h="370840">
                <a:tc>
                  <a:txBody>
                    <a:bodyPr/>
                    <a:lstStyle/>
                    <a:p>
                      <a:pPr algn="ctr">
                        <a:spcBef>
                          <a:spcPts val="1200"/>
                        </a:spcBef>
                      </a:pPr>
                      <a:r>
                        <a:rPr lang="fr-FR" sz="1600" b="1" dirty="0">
                          <a:solidFill>
                            <a:schemeClr val="bg2">
                              <a:lumMod val="50000"/>
                            </a:schemeClr>
                          </a:solidFill>
                        </a:rPr>
                        <a:t>Formulation des réponses</a:t>
                      </a:r>
                    </a:p>
                  </a:txBody>
                  <a:tcPr marT="144000" marB="144000" anchor="ctr">
                    <a:solidFill>
                      <a:schemeClr val="accent2">
                        <a:lumMod val="40000"/>
                        <a:lumOff val="60000"/>
                      </a:schemeClr>
                    </a:solidFill>
                  </a:tcPr>
                </a:tc>
                <a:tc>
                  <a:txBody>
                    <a:bodyPr/>
                    <a:lstStyle/>
                    <a:p>
                      <a:pPr marL="285750" indent="-285750">
                        <a:lnSpc>
                          <a:spcPts val="1500"/>
                        </a:lnSpc>
                        <a:spcBef>
                          <a:spcPts val="1200"/>
                        </a:spcBef>
                        <a:buFont typeface="Wingdings" panose="05000000000000000000" pitchFamily="2" charset="2"/>
                        <a:buChar char="§"/>
                      </a:pPr>
                      <a:r>
                        <a:rPr lang="fr-FR" sz="1600" dirty="0">
                          <a:solidFill>
                            <a:schemeClr val="bg2">
                              <a:lumMod val="50000"/>
                            </a:schemeClr>
                          </a:solidFill>
                        </a:rPr>
                        <a:t>Automatique dans certains cas : collecte de données, confirmation de données. Reformulation automatique. Textes à trous, construction programmatique de phrases sinon.</a:t>
                      </a:r>
                    </a:p>
                  </a:txBody>
                  <a:tcPr marT="144000" marB="144000">
                    <a:solidFill>
                      <a:schemeClr val="accent2">
                        <a:lumMod val="40000"/>
                        <a:lumOff val="60000"/>
                      </a:schemeClr>
                    </a:solidFill>
                  </a:tcPr>
                </a:tc>
                <a:extLst>
                  <a:ext uri="{0D108BD9-81ED-4DB2-BD59-A6C34878D82A}">
                    <a16:rowId xmlns:a16="http://schemas.microsoft.com/office/drawing/2014/main" val="3173231843"/>
                  </a:ext>
                </a:extLst>
              </a:tr>
              <a:tr h="370840">
                <a:tc>
                  <a:txBody>
                    <a:bodyPr/>
                    <a:lstStyle/>
                    <a:p>
                      <a:pPr algn="ctr">
                        <a:spcBef>
                          <a:spcPts val="1200"/>
                        </a:spcBef>
                      </a:pPr>
                      <a:r>
                        <a:rPr lang="fr-FR" sz="1600" b="1" dirty="0">
                          <a:solidFill>
                            <a:schemeClr val="bg2">
                              <a:lumMod val="50000"/>
                            </a:schemeClr>
                          </a:solidFill>
                        </a:rPr>
                        <a:t>Apprentissage</a:t>
                      </a:r>
                    </a:p>
                  </a:txBody>
                  <a:tcPr marT="144000" marB="144000" anchor="ctr">
                    <a:solidFill>
                      <a:schemeClr val="accent2">
                        <a:lumMod val="20000"/>
                        <a:lumOff val="80000"/>
                      </a:schemeClr>
                    </a:solidFill>
                  </a:tcPr>
                </a:tc>
                <a:tc>
                  <a:txBody>
                    <a:bodyPr/>
                    <a:lstStyle/>
                    <a:p>
                      <a:pPr marL="285750" indent="-285750" algn="l" defTabSz="914400" rtl="0" eaLnBrk="1" latinLnBrk="0" hangingPunct="1">
                        <a:lnSpc>
                          <a:spcPts val="1500"/>
                        </a:lnSpc>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Mode apprentissage complet à partir de conversations d’exemples ou historiques.</a:t>
                      </a:r>
                    </a:p>
                    <a:p>
                      <a:pPr marL="285750" indent="-285750" algn="l" defTabSz="914400" rtl="0" eaLnBrk="1" latinLnBrk="0" hangingPunct="1">
                        <a:lnSpc>
                          <a:spcPts val="1500"/>
                        </a:lnSpc>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En mode suivi de processus métier, la reconnaissance des intentions et entités se fait par apprentissage ou par grammaire.</a:t>
                      </a:r>
                    </a:p>
                    <a:p>
                      <a:pPr marL="285750" indent="-285750" algn="l" defTabSz="914400" rtl="0" eaLnBrk="1" latinLnBrk="0" hangingPunct="1">
                        <a:lnSpc>
                          <a:spcPts val="1500"/>
                        </a:lnSpc>
                        <a:spcBef>
                          <a:spcPts val="1200"/>
                        </a:spcBef>
                        <a:buFont typeface="Wingdings" panose="05000000000000000000" pitchFamily="2" charset="2"/>
                        <a:buChar char="§"/>
                      </a:pPr>
                      <a:r>
                        <a:rPr lang="fr-FR" sz="1600" kern="1200" dirty="0">
                          <a:solidFill>
                            <a:schemeClr val="bg2">
                              <a:lumMod val="50000"/>
                            </a:schemeClr>
                          </a:solidFill>
                          <a:latin typeface="+mn-lt"/>
                          <a:ea typeface="+mn-ea"/>
                          <a:cs typeface="+mn-cs"/>
                        </a:rPr>
                        <a:t>Capacité à générer un draft de BPN à partir d’une conversation réelle.</a:t>
                      </a:r>
                    </a:p>
                  </a:txBody>
                  <a:tcPr marT="144000" marB="144000">
                    <a:solidFill>
                      <a:schemeClr val="accent2">
                        <a:lumMod val="20000"/>
                        <a:lumOff val="80000"/>
                      </a:schemeClr>
                    </a:solidFill>
                  </a:tcPr>
                </a:tc>
                <a:extLst>
                  <a:ext uri="{0D108BD9-81ED-4DB2-BD59-A6C34878D82A}">
                    <a16:rowId xmlns:a16="http://schemas.microsoft.com/office/drawing/2014/main" val="787832312"/>
                  </a:ext>
                </a:extLst>
              </a:tr>
              <a:tr h="370840">
                <a:tc>
                  <a:txBody>
                    <a:bodyPr/>
                    <a:lstStyle/>
                    <a:p>
                      <a:pPr algn="ctr">
                        <a:spcBef>
                          <a:spcPts val="1200"/>
                        </a:spcBef>
                      </a:pPr>
                      <a:r>
                        <a:rPr lang="fr-FR" sz="1600" b="1" dirty="0">
                          <a:solidFill>
                            <a:schemeClr val="bg2">
                              <a:lumMod val="50000"/>
                            </a:schemeClr>
                          </a:solidFill>
                        </a:rPr>
                        <a:t>Analytics</a:t>
                      </a:r>
                    </a:p>
                  </a:txBody>
                  <a:tcPr marT="144000" marB="144000" anchor="ctr">
                    <a:solidFill>
                      <a:schemeClr val="accent2">
                        <a:lumMod val="40000"/>
                        <a:lumOff val="60000"/>
                      </a:schemeClr>
                    </a:solidFill>
                  </a:tcPr>
                </a:tc>
                <a:tc>
                  <a:txBody>
                    <a:bodyPr/>
                    <a:lstStyle/>
                    <a:p>
                      <a:pPr marL="285750" indent="-285750">
                        <a:lnSpc>
                          <a:spcPts val="1500"/>
                        </a:lnSpc>
                        <a:spcBef>
                          <a:spcPts val="1200"/>
                        </a:spcBef>
                        <a:buFont typeface="Wingdings" panose="05000000000000000000" pitchFamily="2" charset="2"/>
                        <a:buChar char="§"/>
                      </a:pPr>
                      <a:r>
                        <a:rPr lang="fr-FR" sz="1600" dirty="0">
                          <a:solidFill>
                            <a:schemeClr val="tx2">
                              <a:lumMod val="50000"/>
                            </a:schemeClr>
                          </a:solidFill>
                        </a:rPr>
                        <a:t>Outil de suivi, statistiques et monitoring (en temps réel).</a:t>
                      </a:r>
                      <a:endParaRPr lang="fr-FR" sz="1600" dirty="0">
                        <a:solidFill>
                          <a:schemeClr val="bg2">
                            <a:lumMod val="50000"/>
                          </a:schemeClr>
                        </a:solidFill>
                      </a:endParaRPr>
                    </a:p>
                  </a:txBody>
                  <a:tcPr marT="144000" marB="144000" anchor="ctr">
                    <a:solidFill>
                      <a:schemeClr val="accent2">
                        <a:lumMod val="40000"/>
                        <a:lumOff val="60000"/>
                      </a:schemeClr>
                    </a:solidFill>
                  </a:tcPr>
                </a:tc>
                <a:extLst>
                  <a:ext uri="{0D108BD9-81ED-4DB2-BD59-A6C34878D82A}">
                    <a16:rowId xmlns:a16="http://schemas.microsoft.com/office/drawing/2014/main" val="3223523303"/>
                  </a:ext>
                </a:extLst>
              </a:tr>
            </a:tbl>
          </a:graphicData>
        </a:graphic>
      </p:graphicFrame>
      <p:sp>
        <p:nvSpPr>
          <p:cNvPr id="10" name="Titre 6"/>
          <p:cNvSpPr>
            <a:spLocks noGrp="1"/>
          </p:cNvSpPr>
          <p:nvPr>
            <p:ph type="title"/>
          </p:nvPr>
        </p:nvSpPr>
        <p:spPr>
          <a:xfrm>
            <a:off x="450000" y="95042"/>
            <a:ext cx="8694000" cy="351989"/>
          </a:xfrm>
        </p:spPr>
        <p:txBody>
          <a:bodyPr/>
          <a:lstStyle/>
          <a:p>
            <a:r>
              <a:rPr lang="it-IT" b="1" dirty="0"/>
              <a:t>4. PRÉSENTATION </a:t>
            </a:r>
            <a:r>
              <a:rPr lang="fr-FR" b="1" dirty="0"/>
              <a:t>D’UNE SOLUTION INTÉGRÉE</a:t>
            </a:r>
          </a:p>
        </p:txBody>
      </p:sp>
      <p:sp>
        <p:nvSpPr>
          <p:cNvPr id="11" name="Espace réservé du texte 7"/>
          <p:cNvSpPr>
            <a:spLocks noGrp="1"/>
          </p:cNvSpPr>
          <p:nvPr>
            <p:ph type="body" sz="quarter" idx="15"/>
          </p:nvPr>
        </p:nvSpPr>
        <p:spPr>
          <a:xfrm>
            <a:off x="450000" y="461578"/>
            <a:ext cx="8474294" cy="540000"/>
          </a:xfrm>
        </p:spPr>
        <p:txBody>
          <a:bodyPr anchor="t"/>
          <a:lstStyle/>
          <a:p>
            <a:r>
              <a:rPr lang="fr-FR" sz="2000" dirty="0"/>
              <a:t>3. Zoom sur la technologie</a:t>
            </a:r>
            <a:endParaRPr lang="fr-FR" sz="2000" i="1" dirty="0"/>
          </a:p>
        </p:txBody>
      </p:sp>
    </p:spTree>
    <p:extLst>
      <p:ext uri="{BB962C8B-B14F-4D97-AF65-F5344CB8AC3E}">
        <p14:creationId xmlns:p14="http://schemas.microsoft.com/office/powerpoint/2010/main" val="291511244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lIns="0" tIns="36000" rIns="0" bIns="0" anchor="t"/>
          <a:lstStyle/>
          <a:p>
            <a:r>
              <a:rPr lang="fr-FR" sz="2000" dirty="0"/>
              <a:t>4. Points techniques clé</a:t>
            </a:r>
          </a:p>
        </p:txBody>
      </p:sp>
      <p:sp>
        <p:nvSpPr>
          <p:cNvPr id="7" name="Titre 6"/>
          <p:cNvSpPr>
            <a:spLocks noGrp="1"/>
          </p:cNvSpPr>
          <p:nvPr>
            <p:ph type="title"/>
          </p:nvPr>
        </p:nvSpPr>
        <p:spPr/>
        <p:txBody>
          <a:bodyPr/>
          <a:lstStyle/>
          <a:p>
            <a:r>
              <a:rPr lang="it-IT" b="1" dirty="0"/>
              <a:t>4. PRÉSENTATION </a:t>
            </a:r>
            <a:r>
              <a:rPr lang="fr-FR" b="1" dirty="0"/>
              <a:t>D’UNE SOLUTION INTÉGRÉE</a:t>
            </a:r>
            <a:endParaRPr lang="fr-FR" dirty="0"/>
          </a:p>
        </p:txBody>
      </p:sp>
      <p:graphicFrame>
        <p:nvGraphicFramePr>
          <p:cNvPr id="4" name="Tableau 3">
            <a:extLst>
              <a:ext uri="{FF2B5EF4-FFF2-40B4-BE49-F238E27FC236}">
                <a16:creationId xmlns:a16="http://schemas.microsoft.com/office/drawing/2014/main" id="{3D5BDFAD-3466-4867-A778-B9B3C219A3E6}"/>
              </a:ext>
            </a:extLst>
          </p:cNvPr>
          <p:cNvGraphicFramePr>
            <a:graphicFrameLocks noGrp="1"/>
          </p:cNvGraphicFramePr>
          <p:nvPr>
            <p:extLst>
              <p:ext uri="{D42A27DB-BD31-4B8C-83A1-F6EECF244321}">
                <p14:modId xmlns:p14="http://schemas.microsoft.com/office/powerpoint/2010/main" val="1654363472"/>
              </p:ext>
            </p:extLst>
          </p:nvPr>
        </p:nvGraphicFramePr>
        <p:xfrm>
          <a:off x="289227" y="856203"/>
          <a:ext cx="8623662" cy="5384800"/>
        </p:xfrm>
        <a:graphic>
          <a:graphicData uri="http://schemas.openxmlformats.org/drawingml/2006/table">
            <a:tbl>
              <a:tblPr firstRow="1" bandRow="1">
                <a:tableStyleId>{F5AB1C69-6EDB-4FF4-983F-18BD219EF322}</a:tableStyleId>
              </a:tblPr>
              <a:tblGrid>
                <a:gridCol w="2386009">
                  <a:extLst>
                    <a:ext uri="{9D8B030D-6E8A-4147-A177-3AD203B41FA5}">
                      <a16:colId xmlns:a16="http://schemas.microsoft.com/office/drawing/2014/main" val="2990187274"/>
                    </a:ext>
                  </a:extLst>
                </a:gridCol>
                <a:gridCol w="1025112">
                  <a:extLst>
                    <a:ext uri="{9D8B030D-6E8A-4147-A177-3AD203B41FA5}">
                      <a16:colId xmlns:a16="http://schemas.microsoft.com/office/drawing/2014/main" val="630807933"/>
                    </a:ext>
                  </a:extLst>
                </a:gridCol>
                <a:gridCol w="5212541">
                  <a:extLst>
                    <a:ext uri="{9D8B030D-6E8A-4147-A177-3AD203B41FA5}">
                      <a16:colId xmlns:a16="http://schemas.microsoft.com/office/drawing/2014/main" val="1837185734"/>
                    </a:ext>
                  </a:extLst>
                </a:gridCol>
              </a:tblGrid>
              <a:tr h="370840">
                <a:tc gridSpan="2">
                  <a:txBody>
                    <a:bodyPr/>
                    <a:lstStyle/>
                    <a:p>
                      <a:pPr algn="ctr"/>
                      <a:r>
                        <a:rPr lang="fr-FR" dirty="0"/>
                        <a:t>Caractéristiques</a:t>
                      </a:r>
                    </a:p>
                  </a:txBody>
                  <a:tcPr/>
                </a:tc>
                <a:tc hMerge="1">
                  <a:txBody>
                    <a:bodyPr/>
                    <a:lstStyle/>
                    <a:p>
                      <a:endParaRPr lang="fr-FR" dirty="0"/>
                    </a:p>
                  </a:txBody>
                  <a:tcPr/>
                </a:tc>
                <a:tc>
                  <a:txBody>
                    <a:bodyPr/>
                    <a:lstStyle/>
                    <a:p>
                      <a:pPr algn="ctr"/>
                      <a:r>
                        <a:rPr lang="fr-FR" dirty="0"/>
                        <a:t>Commentaires</a:t>
                      </a:r>
                    </a:p>
                  </a:txBody>
                  <a:tcPr/>
                </a:tc>
                <a:extLst>
                  <a:ext uri="{0D108BD9-81ED-4DB2-BD59-A6C34878D82A}">
                    <a16:rowId xmlns:a16="http://schemas.microsoft.com/office/drawing/2014/main" val="3310097144"/>
                  </a:ext>
                </a:extLst>
              </a:tr>
              <a:tr h="370840">
                <a:tc>
                  <a:txBody>
                    <a:bodyPr/>
                    <a:lstStyle/>
                    <a:p>
                      <a:r>
                        <a:rPr lang="fr-FR" sz="1600" dirty="0">
                          <a:solidFill>
                            <a:schemeClr val="tx2">
                              <a:lumMod val="50000"/>
                            </a:schemeClr>
                          </a:solidFill>
                        </a:rPr>
                        <a:t>Installation on-</a:t>
                      </a:r>
                      <a:r>
                        <a:rPr lang="fr-FR" sz="1600" dirty="0" err="1">
                          <a:solidFill>
                            <a:schemeClr val="tx2">
                              <a:lumMod val="50000"/>
                            </a:schemeClr>
                          </a:solidFill>
                        </a:rPr>
                        <a:t>premise</a:t>
                      </a:r>
                      <a:endParaRPr lang="fr-FR" sz="1600" dirty="0">
                        <a:solidFill>
                          <a:schemeClr val="tx2">
                            <a:lumMod val="50000"/>
                          </a:schemeClr>
                        </a:solidFill>
                      </a:endParaRPr>
                    </a:p>
                  </a:txBody>
                  <a:tcPr marT="0" marB="0" anchor="ctr"/>
                </a:tc>
                <a:tc>
                  <a:txBody>
                    <a:bodyPr/>
                    <a:lstStyle/>
                    <a:p>
                      <a:pPr marL="285750" indent="-285750" algn="ctr">
                        <a:buClr>
                          <a:schemeClr val="tx2">
                            <a:lumMod val="50000"/>
                          </a:schemeClr>
                        </a:buClr>
                        <a:buFont typeface="Wingdings" panose="05000000000000000000" pitchFamily="2" charset="2"/>
                        <a:buChar char="ü"/>
                      </a:pPr>
                      <a:r>
                        <a:rPr lang="fr-FR" dirty="0">
                          <a:solidFill>
                            <a:schemeClr val="tx2">
                              <a:lumMod val="50000"/>
                            </a:schemeClr>
                          </a:solidFill>
                        </a:rPr>
                        <a:t> </a:t>
                      </a:r>
                    </a:p>
                  </a:txBody>
                  <a:tcPr marT="0" marB="0" anchor="ctr"/>
                </a:tc>
                <a:tc>
                  <a:txBody>
                    <a:bodyPr/>
                    <a:lstStyle/>
                    <a:p>
                      <a:r>
                        <a:rPr lang="fr-FR" sz="1600" dirty="0">
                          <a:solidFill>
                            <a:schemeClr val="tx2">
                              <a:lumMod val="50000"/>
                            </a:schemeClr>
                          </a:solidFill>
                        </a:rPr>
                        <a:t>SaaS et on-</a:t>
                      </a:r>
                      <a:r>
                        <a:rPr lang="fr-FR" sz="1600" dirty="0" err="1">
                          <a:solidFill>
                            <a:schemeClr val="tx2">
                              <a:lumMod val="50000"/>
                            </a:schemeClr>
                          </a:solidFill>
                        </a:rPr>
                        <a:t>premise</a:t>
                      </a:r>
                      <a:r>
                        <a:rPr lang="fr-FR" sz="1600" dirty="0">
                          <a:solidFill>
                            <a:schemeClr val="tx2">
                              <a:lumMod val="50000"/>
                            </a:schemeClr>
                          </a:solidFill>
                        </a:rPr>
                        <a:t>.</a:t>
                      </a:r>
                    </a:p>
                  </a:txBody>
                  <a:tcPr marT="0" marB="0"/>
                </a:tc>
                <a:extLst>
                  <a:ext uri="{0D108BD9-81ED-4DB2-BD59-A6C34878D82A}">
                    <a16:rowId xmlns:a16="http://schemas.microsoft.com/office/drawing/2014/main" val="335571817"/>
                  </a:ext>
                </a:extLst>
              </a:tr>
              <a:tr h="370840">
                <a:tc>
                  <a:txBody>
                    <a:bodyPr/>
                    <a:lstStyle/>
                    <a:p>
                      <a:r>
                        <a:rPr lang="fr-FR" sz="1600" dirty="0">
                          <a:solidFill>
                            <a:schemeClr val="tx2">
                              <a:lumMod val="50000"/>
                            </a:schemeClr>
                          </a:solidFill>
                        </a:rPr>
                        <a:t>Performance </a:t>
                      </a:r>
                    </a:p>
                  </a:txBody>
                  <a:tcPr marT="0" marB="0" anchor="ctr"/>
                </a:tc>
                <a:tc>
                  <a:txBody>
                    <a:bodyPr/>
                    <a:lstStyle/>
                    <a:p>
                      <a:pPr marL="285750" indent="-285750" algn="ctr">
                        <a:buFont typeface="Wingdings" panose="05000000000000000000" pitchFamily="2" charset="2"/>
                        <a:buChar char="ü"/>
                      </a:pPr>
                      <a:r>
                        <a:rPr lang="fr-FR" dirty="0">
                          <a:solidFill>
                            <a:schemeClr val="tx2">
                              <a:lumMod val="50000"/>
                            </a:schemeClr>
                          </a:solidFill>
                        </a:rPr>
                        <a:t> </a:t>
                      </a:r>
                    </a:p>
                  </a:txBody>
                  <a:tcPr marT="0" marB="0" anchor="ctr"/>
                </a:tc>
                <a:tc>
                  <a:txBody>
                    <a:bodyPr/>
                    <a:lstStyle/>
                    <a:p>
                      <a:r>
                        <a:rPr lang="fr-FR" sz="1600" dirty="0">
                          <a:solidFill>
                            <a:schemeClr val="tx2">
                              <a:lumMod val="50000"/>
                            </a:schemeClr>
                          </a:solidFill>
                        </a:rPr>
                        <a:t>Un grand client bancaire qui a déployé Amelia utilise 3 serveurs.</a:t>
                      </a:r>
                    </a:p>
                  </a:txBody>
                  <a:tcPr marT="0" marB="0"/>
                </a:tc>
                <a:extLst>
                  <a:ext uri="{0D108BD9-81ED-4DB2-BD59-A6C34878D82A}">
                    <a16:rowId xmlns:a16="http://schemas.microsoft.com/office/drawing/2014/main" val="3876227200"/>
                  </a:ext>
                </a:extLst>
              </a:tr>
              <a:tr h="370840">
                <a:tc>
                  <a:txBody>
                    <a:bodyPr/>
                    <a:lstStyle/>
                    <a:p>
                      <a:r>
                        <a:rPr lang="fr-FR" sz="1600" dirty="0">
                          <a:solidFill>
                            <a:schemeClr val="tx2">
                              <a:lumMod val="50000"/>
                            </a:schemeClr>
                          </a:solidFill>
                        </a:rPr>
                        <a:t>Gestion d’un grand volume de règles</a:t>
                      </a:r>
                    </a:p>
                  </a:txBody>
                  <a:tcPr marT="0" marB="0" anchor="ctr"/>
                </a:tc>
                <a:tc>
                  <a:txBody>
                    <a:bodyPr/>
                    <a:lstStyle/>
                    <a:p>
                      <a:pPr algn="ct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0" marB="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Permet de réaliser des bots sophistiqués qui suivent des processus métier de niveau entreprise.</a:t>
                      </a:r>
                    </a:p>
                  </a:txBody>
                  <a:tcPr marT="0" marB="0"/>
                </a:tc>
                <a:extLst>
                  <a:ext uri="{0D108BD9-81ED-4DB2-BD59-A6C34878D82A}">
                    <a16:rowId xmlns:a16="http://schemas.microsoft.com/office/drawing/2014/main" val="3441080640"/>
                  </a:ext>
                </a:extLst>
              </a:tr>
              <a:tr h="370840">
                <a:tc>
                  <a:txBody>
                    <a:bodyPr/>
                    <a:lstStyle/>
                    <a:p>
                      <a:r>
                        <a:rPr lang="fr-FR" sz="1600" dirty="0">
                          <a:solidFill>
                            <a:schemeClr val="tx2">
                              <a:lumMod val="50000"/>
                            </a:schemeClr>
                          </a:solidFill>
                        </a:rPr>
                        <a:t>Moteur NLU</a:t>
                      </a:r>
                    </a:p>
                  </a:txBody>
                  <a:tcPr marT="0" marB="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0" marB="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Français disponible depuis peu.</a:t>
                      </a:r>
                    </a:p>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Analyse de sentiment intégrée.</a:t>
                      </a:r>
                    </a:p>
                  </a:txBody>
                  <a:tcPr marT="0" marB="0"/>
                </a:tc>
                <a:extLst>
                  <a:ext uri="{0D108BD9-81ED-4DB2-BD59-A6C34878D82A}">
                    <a16:rowId xmlns:a16="http://schemas.microsoft.com/office/drawing/2014/main" val="4096858605"/>
                  </a:ext>
                </a:extLst>
              </a:tr>
              <a:tr h="370840">
                <a:tc>
                  <a:txBody>
                    <a:bodyPr/>
                    <a:lstStyle/>
                    <a:p>
                      <a:r>
                        <a:rPr lang="fr-FR" sz="1600" dirty="0">
                          <a:solidFill>
                            <a:schemeClr val="tx2">
                              <a:lumMod val="50000"/>
                            </a:schemeClr>
                          </a:solidFill>
                        </a:rPr>
                        <a:t>Extensibilité</a:t>
                      </a:r>
                    </a:p>
                  </a:txBody>
                  <a:tcPr marT="0" marB="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0" marB="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Appels au SI et extensions en Groovy, Python ou Javascript.</a:t>
                      </a:r>
                    </a:p>
                  </a:txBody>
                  <a:tcPr marT="0" marB="0"/>
                </a:tc>
                <a:extLst>
                  <a:ext uri="{0D108BD9-81ED-4DB2-BD59-A6C34878D82A}">
                    <a16:rowId xmlns:a16="http://schemas.microsoft.com/office/drawing/2014/main" val="1422785403"/>
                  </a:ext>
                </a:extLst>
              </a:tr>
              <a:tr h="370840">
                <a:tc>
                  <a:txBody>
                    <a:bodyPr/>
                    <a:lstStyle/>
                    <a:p>
                      <a:r>
                        <a:rPr lang="fr-FR" sz="1600" dirty="0" err="1">
                          <a:solidFill>
                            <a:schemeClr val="tx2">
                              <a:lumMod val="50000"/>
                            </a:schemeClr>
                          </a:solidFill>
                        </a:rPr>
                        <a:t>Versionning</a:t>
                      </a:r>
                      <a:r>
                        <a:rPr lang="fr-FR" sz="1600" dirty="0">
                          <a:solidFill>
                            <a:schemeClr val="tx2">
                              <a:lumMod val="50000"/>
                            </a:schemeClr>
                          </a:solidFill>
                        </a:rPr>
                        <a:t> - </a:t>
                      </a:r>
                      <a:r>
                        <a:rPr lang="fr-FR" sz="1600" dirty="0" err="1">
                          <a:solidFill>
                            <a:schemeClr val="tx2">
                              <a:lumMod val="50000"/>
                            </a:schemeClr>
                          </a:solidFill>
                        </a:rPr>
                        <a:t>Testing</a:t>
                      </a:r>
                      <a:endParaRPr lang="fr-FR" sz="1600" dirty="0">
                        <a:solidFill>
                          <a:schemeClr val="tx2">
                            <a:lumMod val="50000"/>
                          </a:schemeClr>
                        </a:solidFill>
                      </a:endParaRPr>
                    </a:p>
                  </a:txBody>
                  <a:tcPr marT="0" marB="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0" marB="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Historique sur les business process. Automate de test.</a:t>
                      </a:r>
                    </a:p>
                  </a:txBody>
                  <a:tcPr marT="0" marB="0"/>
                </a:tc>
                <a:extLst>
                  <a:ext uri="{0D108BD9-81ED-4DB2-BD59-A6C34878D82A}">
                    <a16:rowId xmlns:a16="http://schemas.microsoft.com/office/drawing/2014/main" val="1120877716"/>
                  </a:ext>
                </a:extLst>
              </a:tr>
              <a:tr h="370840">
                <a:tc>
                  <a:txBody>
                    <a:bodyPr/>
                    <a:lstStyle/>
                    <a:p>
                      <a:r>
                        <a:rPr lang="fr-FR" sz="1600" dirty="0">
                          <a:solidFill>
                            <a:schemeClr val="tx2">
                              <a:lumMod val="50000"/>
                            </a:schemeClr>
                          </a:solidFill>
                        </a:rPr>
                        <a:t>Documentation – Support</a:t>
                      </a:r>
                    </a:p>
                  </a:txBody>
                  <a:tcPr marT="0" marB="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0" marB="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Filiale en France avec partenaires formés. Savent former. Documentation perfectible.</a:t>
                      </a:r>
                    </a:p>
                  </a:txBody>
                  <a:tcPr marT="0" marB="0"/>
                </a:tc>
                <a:extLst>
                  <a:ext uri="{0D108BD9-81ED-4DB2-BD59-A6C34878D82A}">
                    <a16:rowId xmlns:a16="http://schemas.microsoft.com/office/drawing/2014/main" val="3339695696"/>
                  </a:ext>
                </a:extLst>
              </a:tr>
              <a:tr h="370840">
                <a:tc>
                  <a:txBody>
                    <a:bodyPr/>
                    <a:lstStyle/>
                    <a:p>
                      <a:r>
                        <a:rPr lang="fr-FR" sz="1600" dirty="0">
                          <a:solidFill>
                            <a:schemeClr val="tx2">
                              <a:lumMod val="50000"/>
                            </a:schemeClr>
                          </a:solidFill>
                        </a:rPr>
                        <a:t>IHM de développement</a:t>
                      </a:r>
                    </a:p>
                  </a:txBody>
                  <a:tcPr marT="0" marB="0" anchor="ctr"/>
                </a:tc>
                <a:tc>
                  <a:txBody>
                    <a:bodyPr/>
                    <a:lstStyle/>
                    <a:p>
                      <a:pPr algn="ct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0" marB="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Interface d'administration graphique complète. Possibilité d'utiliser un outil tiers pour éditer les processus (BPMN 2.0).</a:t>
                      </a:r>
                    </a:p>
                  </a:txBody>
                  <a:tcPr marT="0" marB="0"/>
                </a:tc>
                <a:extLst>
                  <a:ext uri="{0D108BD9-81ED-4DB2-BD59-A6C34878D82A}">
                    <a16:rowId xmlns:a16="http://schemas.microsoft.com/office/drawing/2014/main" val="605675303"/>
                  </a:ext>
                </a:extLst>
              </a:tr>
              <a:tr h="370840">
                <a:tc>
                  <a:txBody>
                    <a:bodyPr/>
                    <a:lstStyle/>
                    <a:p>
                      <a:r>
                        <a:rPr lang="fr-FR" sz="1600" dirty="0">
                          <a:solidFill>
                            <a:schemeClr val="tx2">
                              <a:lumMod val="50000"/>
                            </a:schemeClr>
                          </a:solidFill>
                        </a:rPr>
                        <a:t>Apprentissage</a:t>
                      </a:r>
                    </a:p>
                  </a:txBody>
                  <a:tcPr marT="0"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0" marB="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Mode BPMN : approche par grammaire ou par apprentissage (entités).</a:t>
                      </a:r>
                    </a:p>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Mode 100% automatique à partir d’historiques de conversations.</a:t>
                      </a:r>
                    </a:p>
                  </a:txBody>
                  <a:tcPr marT="0" marB="0"/>
                </a:tc>
                <a:extLst>
                  <a:ext uri="{0D108BD9-81ED-4DB2-BD59-A6C34878D82A}">
                    <a16:rowId xmlns:a16="http://schemas.microsoft.com/office/drawing/2014/main" val="2495725240"/>
                  </a:ext>
                </a:extLst>
              </a:tr>
              <a:tr h="370840">
                <a:tc>
                  <a:txBody>
                    <a:bodyPr/>
                    <a:lstStyle/>
                    <a:p>
                      <a:r>
                        <a:rPr lang="fr-FR" sz="1600" dirty="0" err="1">
                          <a:solidFill>
                            <a:schemeClr val="tx2">
                              <a:lumMod val="50000"/>
                            </a:schemeClr>
                          </a:solidFill>
                        </a:rPr>
                        <a:t>Reporting</a:t>
                      </a:r>
                      <a:r>
                        <a:rPr lang="fr-FR" sz="1600" baseline="0" dirty="0">
                          <a:solidFill>
                            <a:schemeClr val="tx2">
                              <a:lumMod val="50000"/>
                            </a:schemeClr>
                          </a:solidFill>
                        </a:rPr>
                        <a:t> – suivi d’utilisation</a:t>
                      </a:r>
                      <a:endParaRPr lang="fr-FR" sz="1600" dirty="0">
                        <a:solidFill>
                          <a:schemeClr val="tx2">
                            <a:lumMod val="50000"/>
                          </a:schemeClr>
                        </a:solidFill>
                      </a:endParaRPr>
                    </a:p>
                  </a:txBody>
                  <a:tcPr marT="0" marB="0" anchor="ct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fr-FR" dirty="0">
                          <a:solidFill>
                            <a:schemeClr val="tx2">
                              <a:lumMod val="50000"/>
                            </a:schemeClr>
                          </a:solidFill>
                          <a:sym typeface="Wingdings" panose="05000000000000000000" pitchFamily="2" charset="2"/>
                        </a:rPr>
                        <a:t></a:t>
                      </a:r>
                      <a:endParaRPr lang="fr-FR" dirty="0">
                        <a:solidFill>
                          <a:schemeClr val="tx2">
                            <a:lumMod val="50000"/>
                          </a:schemeClr>
                        </a:solidFill>
                      </a:endParaRPr>
                    </a:p>
                  </a:txBody>
                  <a:tcPr marT="0" marB="0" anchor="ct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fr-FR" sz="1600" dirty="0">
                          <a:solidFill>
                            <a:schemeClr val="tx2">
                              <a:lumMod val="50000"/>
                            </a:schemeClr>
                          </a:solidFill>
                        </a:rPr>
                        <a:t>Outil de suivi, statistiques (en temps réel).</a:t>
                      </a:r>
                    </a:p>
                  </a:txBody>
                  <a:tcPr marT="0" marB="0"/>
                </a:tc>
                <a:extLst>
                  <a:ext uri="{0D108BD9-81ED-4DB2-BD59-A6C34878D82A}">
                    <a16:rowId xmlns:a16="http://schemas.microsoft.com/office/drawing/2014/main" val="1283202773"/>
                  </a:ext>
                </a:extLst>
              </a:tr>
            </a:tbl>
          </a:graphicData>
        </a:graphic>
      </p:graphicFrame>
    </p:spTree>
    <p:extLst>
      <p:ext uri="{BB962C8B-B14F-4D97-AF65-F5344CB8AC3E}">
        <p14:creationId xmlns:p14="http://schemas.microsoft.com/office/powerpoint/2010/main" val="79150822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a:lstStyle/>
          <a:p>
            <a:r>
              <a:rPr lang="fr-FR" sz="2000" dirty="0"/>
              <a:t>5. Perspectives</a:t>
            </a:r>
            <a:endParaRPr lang="fr-FR" sz="2000" i="1" dirty="0"/>
          </a:p>
        </p:txBody>
      </p:sp>
      <p:sp>
        <p:nvSpPr>
          <p:cNvPr id="7" name="Titre 6"/>
          <p:cNvSpPr>
            <a:spLocks noGrp="1"/>
          </p:cNvSpPr>
          <p:nvPr>
            <p:ph type="title"/>
          </p:nvPr>
        </p:nvSpPr>
        <p:spPr/>
        <p:txBody>
          <a:bodyPr/>
          <a:lstStyle/>
          <a:p>
            <a:r>
              <a:rPr lang="it-IT" b="1" dirty="0"/>
              <a:t>4. PRÉSENTATION </a:t>
            </a:r>
            <a:r>
              <a:rPr lang="fr-FR" b="1" dirty="0"/>
              <a:t>D’UNE SOLUTION INTÉGRÉE</a:t>
            </a:r>
            <a:endParaRPr lang="fr-FR" dirty="0"/>
          </a:p>
        </p:txBody>
      </p:sp>
      <p:sp>
        <p:nvSpPr>
          <p:cNvPr id="5" name="Espace réservé du texte 2">
            <a:extLst>
              <a:ext uri="{FF2B5EF4-FFF2-40B4-BE49-F238E27FC236}">
                <a16:creationId xmlns:a16="http://schemas.microsoft.com/office/drawing/2014/main" id="{25D89889-1064-40D1-ABD7-B7636E62524D}"/>
              </a:ext>
            </a:extLst>
          </p:cNvPr>
          <p:cNvSpPr>
            <a:spLocks noGrp="1"/>
          </p:cNvSpPr>
          <p:nvPr>
            <p:ph type="body" sz="quarter" idx="14"/>
          </p:nvPr>
        </p:nvSpPr>
        <p:spPr>
          <a:xfrm>
            <a:off x="801111" y="960229"/>
            <a:ext cx="7541778" cy="5041852"/>
          </a:xfrm>
        </p:spPr>
        <p:txBody>
          <a:bodyPr/>
          <a:lstStyle/>
          <a:p>
            <a:pPr marL="461963">
              <a:lnSpc>
                <a:spcPts val="1700"/>
              </a:lnSpc>
              <a:spcBef>
                <a:spcPts val="600"/>
              </a:spcBef>
              <a:buClr>
                <a:schemeClr val="accent3"/>
              </a:buClr>
            </a:pPr>
            <a:r>
              <a:rPr lang="fr-FR" dirty="0">
                <a:solidFill>
                  <a:schemeClr val="tx2">
                    <a:lumMod val="50000"/>
                  </a:schemeClr>
                </a:solidFill>
              </a:rPr>
              <a:t>Une plate-forme d'agent conversationnel complète, de niveau entreprise :</a:t>
            </a:r>
          </a:p>
          <a:p>
            <a:pPr marL="998538" lvl="1">
              <a:lnSpc>
                <a:spcPts val="1700"/>
              </a:lnSpc>
              <a:spcBef>
                <a:spcPts val="600"/>
              </a:spcBef>
              <a:buClr>
                <a:schemeClr val="accent3"/>
              </a:buClr>
            </a:pPr>
            <a:r>
              <a:rPr lang="fr-FR" sz="1800" dirty="0">
                <a:solidFill>
                  <a:schemeClr val="tx2">
                    <a:lumMod val="50000"/>
                  </a:schemeClr>
                </a:solidFill>
                <a:latin typeface="+mn-lt"/>
              </a:rPr>
              <a:t>On </a:t>
            </a:r>
            <a:r>
              <a:rPr lang="fr-FR" sz="1800" dirty="0" err="1">
                <a:solidFill>
                  <a:schemeClr val="tx2">
                    <a:lumMod val="50000"/>
                  </a:schemeClr>
                </a:solidFill>
                <a:latin typeface="+mn-lt"/>
              </a:rPr>
              <a:t>premise</a:t>
            </a:r>
            <a:r>
              <a:rPr lang="fr-FR" sz="1800" dirty="0">
                <a:solidFill>
                  <a:schemeClr val="tx2">
                    <a:lumMod val="50000"/>
                  </a:schemeClr>
                </a:solidFill>
                <a:latin typeface="+mn-lt"/>
              </a:rPr>
              <a:t> possible.</a:t>
            </a:r>
          </a:p>
          <a:p>
            <a:pPr marL="998538" lvl="1">
              <a:lnSpc>
                <a:spcPts val="1700"/>
              </a:lnSpc>
              <a:spcBef>
                <a:spcPts val="600"/>
              </a:spcBef>
              <a:buClr>
                <a:schemeClr val="accent3"/>
              </a:buClr>
            </a:pPr>
            <a:r>
              <a:rPr lang="fr-FR" sz="1800" dirty="0">
                <a:solidFill>
                  <a:schemeClr val="tx2">
                    <a:lumMod val="50000"/>
                  </a:schemeClr>
                </a:solidFill>
                <a:latin typeface="+mn-lt"/>
              </a:rPr>
              <a:t>Des références en production.</a:t>
            </a:r>
          </a:p>
          <a:p>
            <a:pPr marL="998538" lvl="1">
              <a:lnSpc>
                <a:spcPts val="1700"/>
              </a:lnSpc>
              <a:spcBef>
                <a:spcPts val="600"/>
              </a:spcBef>
              <a:buClr>
                <a:schemeClr val="accent3"/>
              </a:buClr>
            </a:pPr>
            <a:r>
              <a:rPr lang="fr-FR" sz="1800" dirty="0">
                <a:solidFill>
                  <a:schemeClr val="tx2">
                    <a:lumMod val="50000"/>
                  </a:schemeClr>
                </a:solidFill>
                <a:latin typeface="+mn-lt"/>
              </a:rPr>
              <a:t>Versioning.</a:t>
            </a:r>
          </a:p>
          <a:p>
            <a:pPr marL="998538" lvl="1">
              <a:lnSpc>
                <a:spcPts val="1700"/>
              </a:lnSpc>
              <a:spcBef>
                <a:spcPts val="600"/>
              </a:spcBef>
              <a:buClr>
                <a:schemeClr val="accent3"/>
              </a:buClr>
            </a:pPr>
            <a:r>
              <a:rPr lang="fr-FR" sz="1800" dirty="0">
                <a:solidFill>
                  <a:schemeClr val="tx2">
                    <a:lumMod val="50000"/>
                  </a:schemeClr>
                </a:solidFill>
                <a:latin typeface="+mn-lt"/>
              </a:rPr>
              <a:t>Conçue pour gérer des sujets complexes et volumineux via le moteur de BPN.</a:t>
            </a:r>
          </a:p>
          <a:p>
            <a:pPr marL="461963">
              <a:lnSpc>
                <a:spcPts val="1700"/>
              </a:lnSpc>
              <a:spcBef>
                <a:spcPts val="600"/>
              </a:spcBef>
              <a:buClr>
                <a:schemeClr val="accent3"/>
              </a:buClr>
            </a:pPr>
            <a:r>
              <a:rPr lang="fr-FR" dirty="0">
                <a:solidFill>
                  <a:schemeClr val="tx2">
                    <a:lumMod val="50000"/>
                  </a:schemeClr>
                </a:solidFill>
              </a:rPr>
              <a:t>Les fonctionnalités se focalisent sur les problématiques clé des projets d’agents conversationnels : gestion des processus métier et intégration au SI. La plate-forme intègre les 3 grandes briques nécessaires :</a:t>
            </a:r>
          </a:p>
          <a:p>
            <a:pPr marL="998538" lvl="1">
              <a:lnSpc>
                <a:spcPts val="1700"/>
              </a:lnSpc>
              <a:spcBef>
                <a:spcPts val="600"/>
              </a:spcBef>
              <a:buClr>
                <a:schemeClr val="accent3"/>
              </a:buClr>
            </a:pPr>
            <a:r>
              <a:rPr lang="fr-FR" sz="1800" dirty="0">
                <a:solidFill>
                  <a:schemeClr val="tx2">
                    <a:lumMod val="50000"/>
                  </a:schemeClr>
                </a:solidFill>
                <a:latin typeface="+mn-lt"/>
              </a:rPr>
              <a:t>brique conversationnelle / </a:t>
            </a:r>
            <a:r>
              <a:rPr lang="fr-FR" sz="1800" dirty="0" err="1">
                <a:solidFill>
                  <a:schemeClr val="tx2">
                    <a:lumMod val="50000"/>
                  </a:schemeClr>
                </a:solidFill>
                <a:latin typeface="+mn-lt"/>
              </a:rPr>
              <a:t>chatbot</a:t>
            </a:r>
            <a:endParaRPr lang="fr-FR" sz="1800" dirty="0">
              <a:solidFill>
                <a:schemeClr val="tx2">
                  <a:lumMod val="50000"/>
                </a:schemeClr>
              </a:solidFill>
              <a:latin typeface="+mn-lt"/>
            </a:endParaRPr>
          </a:p>
          <a:p>
            <a:pPr marL="998538" lvl="1">
              <a:lnSpc>
                <a:spcPts val="1700"/>
              </a:lnSpc>
              <a:spcBef>
                <a:spcPts val="600"/>
              </a:spcBef>
              <a:buClr>
                <a:schemeClr val="accent3"/>
              </a:buClr>
            </a:pPr>
            <a:r>
              <a:rPr lang="fr-FR" sz="1800" dirty="0">
                <a:solidFill>
                  <a:schemeClr val="tx2">
                    <a:lumMod val="50000"/>
                  </a:schemeClr>
                </a:solidFill>
                <a:latin typeface="+mn-lt"/>
              </a:rPr>
              <a:t>BPN</a:t>
            </a:r>
          </a:p>
          <a:p>
            <a:pPr marL="998538" lvl="1">
              <a:lnSpc>
                <a:spcPts val="1700"/>
              </a:lnSpc>
              <a:spcBef>
                <a:spcPts val="600"/>
              </a:spcBef>
              <a:buClr>
                <a:schemeClr val="accent3"/>
              </a:buClr>
            </a:pPr>
            <a:r>
              <a:rPr lang="fr-FR" sz="1800" dirty="0">
                <a:solidFill>
                  <a:schemeClr val="tx2">
                    <a:lumMod val="50000"/>
                  </a:schemeClr>
                </a:solidFill>
                <a:latin typeface="+mn-lt"/>
              </a:rPr>
              <a:t>« EAI »</a:t>
            </a:r>
          </a:p>
          <a:p>
            <a:pPr marL="998538" lvl="1">
              <a:lnSpc>
                <a:spcPts val="1700"/>
              </a:lnSpc>
              <a:spcBef>
                <a:spcPts val="600"/>
              </a:spcBef>
              <a:buClr>
                <a:schemeClr val="accent3"/>
              </a:buClr>
            </a:pPr>
            <a:r>
              <a:rPr lang="fr-FR" sz="1800" dirty="0">
                <a:solidFill>
                  <a:schemeClr val="tx2">
                    <a:lumMod val="50000"/>
                  </a:schemeClr>
                </a:solidFill>
                <a:latin typeface="+mn-lt"/>
              </a:rPr>
              <a:t>L'intégration d'un moteur d'inférences est prévue dans la roadmap.</a:t>
            </a:r>
          </a:p>
          <a:p>
            <a:pPr marL="461963">
              <a:lnSpc>
                <a:spcPts val="1700"/>
              </a:lnSpc>
              <a:spcBef>
                <a:spcPts val="600"/>
              </a:spcBef>
              <a:buClr>
                <a:schemeClr val="accent3"/>
              </a:buClr>
            </a:pPr>
            <a:r>
              <a:rPr lang="fr-FR" dirty="0">
                <a:solidFill>
                  <a:schemeClr val="tx2">
                    <a:lumMod val="50000"/>
                  </a:schemeClr>
                </a:solidFill>
              </a:rPr>
              <a:t>L’approche par apprentissage sur des conversations d’exemples (soit écrites à la main, soit issues de dialogues réels sélectionnés &amp; nettoyés) est très complémentaire de l’approche par processus métier. </a:t>
            </a:r>
          </a:p>
          <a:p>
            <a:pPr marL="461963">
              <a:lnSpc>
                <a:spcPts val="1700"/>
              </a:lnSpc>
              <a:spcBef>
                <a:spcPts val="600"/>
              </a:spcBef>
              <a:buClr>
                <a:schemeClr val="accent3"/>
              </a:buClr>
            </a:pPr>
            <a:r>
              <a:rPr lang="fr-FR" dirty="0">
                <a:solidFill>
                  <a:schemeClr val="tx2">
                    <a:lumMod val="50000"/>
                  </a:schemeClr>
                </a:solidFill>
              </a:rPr>
              <a:t>Grand éditeur indépendant qui se focalise sur ce métier. </a:t>
            </a:r>
          </a:p>
          <a:p>
            <a:pPr marL="461963">
              <a:lnSpc>
                <a:spcPts val="1700"/>
              </a:lnSpc>
              <a:spcBef>
                <a:spcPts val="600"/>
              </a:spcBef>
              <a:buClr>
                <a:schemeClr val="accent3"/>
              </a:buClr>
            </a:pPr>
            <a:r>
              <a:rPr lang="fr-FR" dirty="0">
                <a:solidFill>
                  <a:schemeClr val="tx2">
                    <a:lumMod val="50000"/>
                  </a:schemeClr>
                </a:solidFill>
              </a:rPr>
              <a:t>À la fois prêt pour la production et à la pointe en R&amp;D.</a:t>
            </a:r>
          </a:p>
          <a:p>
            <a:pPr marL="461963">
              <a:lnSpc>
                <a:spcPts val="1700"/>
              </a:lnSpc>
              <a:spcBef>
                <a:spcPts val="600"/>
              </a:spcBef>
              <a:buClr>
                <a:schemeClr val="accent3"/>
              </a:buClr>
            </a:pPr>
            <a:endParaRPr lang="fr-FR" dirty="0">
              <a:solidFill>
                <a:schemeClr val="tx2">
                  <a:lumMod val="50000"/>
                </a:schemeClr>
              </a:solidFill>
            </a:endParaRPr>
          </a:p>
        </p:txBody>
      </p:sp>
    </p:spTree>
    <p:extLst>
      <p:ext uri="{BB962C8B-B14F-4D97-AF65-F5344CB8AC3E}">
        <p14:creationId xmlns:p14="http://schemas.microsoft.com/office/powerpoint/2010/main" val="40996422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anchor="t"/>
          <a:lstStyle/>
          <a:p>
            <a:r>
              <a:rPr lang="fr-FR" sz="2000" dirty="0"/>
              <a:t>Messages clés</a:t>
            </a:r>
            <a:endParaRPr lang="fr-FR" sz="2000" i="1" dirty="0"/>
          </a:p>
        </p:txBody>
      </p:sp>
      <p:sp>
        <p:nvSpPr>
          <p:cNvPr id="7" name="Titre 6"/>
          <p:cNvSpPr>
            <a:spLocks noGrp="1"/>
          </p:cNvSpPr>
          <p:nvPr>
            <p:ph type="title"/>
          </p:nvPr>
        </p:nvSpPr>
        <p:spPr/>
        <p:txBody>
          <a:bodyPr/>
          <a:lstStyle/>
          <a:p>
            <a:r>
              <a:rPr lang="fr-FR" b="1" dirty="0"/>
              <a:t>5. SYNTHÈSE</a:t>
            </a:r>
            <a:endParaRPr lang="fr-FR" dirty="0"/>
          </a:p>
        </p:txBody>
      </p:sp>
      <p:sp>
        <p:nvSpPr>
          <p:cNvPr id="5" name="Espace réservé du texte 2">
            <a:extLst>
              <a:ext uri="{FF2B5EF4-FFF2-40B4-BE49-F238E27FC236}">
                <a16:creationId xmlns:a16="http://schemas.microsoft.com/office/drawing/2014/main" id="{25D89889-1064-40D1-ABD7-B7636E62524D}"/>
              </a:ext>
            </a:extLst>
          </p:cNvPr>
          <p:cNvSpPr>
            <a:spLocks noGrp="1"/>
          </p:cNvSpPr>
          <p:nvPr>
            <p:ph type="body" sz="quarter" idx="14"/>
          </p:nvPr>
        </p:nvSpPr>
        <p:spPr>
          <a:xfrm>
            <a:off x="801111" y="1172098"/>
            <a:ext cx="7541778" cy="5041852"/>
          </a:xfrm>
        </p:spPr>
        <p:txBody>
          <a:bodyPr/>
          <a:lstStyle/>
          <a:p>
            <a:pPr marL="461963">
              <a:lnSpc>
                <a:spcPts val="1500"/>
              </a:lnSpc>
              <a:spcBef>
                <a:spcPts val="600"/>
              </a:spcBef>
              <a:buClr>
                <a:schemeClr val="accent3"/>
              </a:buClr>
            </a:pPr>
            <a:r>
              <a:rPr lang="fr-FR" sz="1400" dirty="0">
                <a:solidFill>
                  <a:schemeClr val="tx2">
                    <a:lumMod val="50000"/>
                  </a:schemeClr>
                </a:solidFill>
              </a:rPr>
              <a:t>Choisir les bons </a:t>
            </a:r>
            <a:r>
              <a:rPr lang="fr-FR" sz="1400" dirty="0" err="1">
                <a:solidFill>
                  <a:schemeClr val="tx2">
                    <a:lumMod val="50000"/>
                  </a:schemeClr>
                </a:solidFill>
              </a:rPr>
              <a:t>usecases</a:t>
            </a:r>
            <a:r>
              <a:rPr lang="fr-FR" sz="1400" dirty="0">
                <a:solidFill>
                  <a:schemeClr val="tx2">
                    <a:lumMod val="50000"/>
                  </a:schemeClr>
                </a:solidFill>
              </a:rPr>
              <a:t> pour démarrer.</a:t>
            </a:r>
          </a:p>
          <a:p>
            <a:pPr marL="461963">
              <a:lnSpc>
                <a:spcPts val="1500"/>
              </a:lnSpc>
              <a:spcBef>
                <a:spcPts val="600"/>
              </a:spcBef>
              <a:buClr>
                <a:schemeClr val="accent3"/>
              </a:buClr>
            </a:pPr>
            <a:r>
              <a:rPr lang="fr-FR" sz="1400" dirty="0">
                <a:solidFill>
                  <a:schemeClr val="tx2">
                    <a:lumMod val="50000"/>
                  </a:schemeClr>
                </a:solidFill>
              </a:rPr>
              <a:t>Choisir le bon mode agent conversationnel / agent humain :</a:t>
            </a:r>
          </a:p>
          <a:p>
            <a:pPr marL="998538" lvl="1">
              <a:spcBef>
                <a:spcPts val="600"/>
              </a:spcBef>
              <a:buClr>
                <a:schemeClr val="accent3"/>
              </a:buClr>
            </a:pPr>
            <a:r>
              <a:rPr lang="fr-FR" dirty="0">
                <a:solidFill>
                  <a:schemeClr val="tx2">
                    <a:lumMod val="50000"/>
                  </a:schemeClr>
                </a:solidFill>
              </a:rPr>
              <a:t>agent virtuel seul sur certains scénarios</a:t>
            </a:r>
          </a:p>
          <a:p>
            <a:pPr marL="998538" lvl="1">
              <a:spcBef>
                <a:spcPts val="600"/>
              </a:spcBef>
              <a:buClr>
                <a:schemeClr val="accent3"/>
              </a:buClr>
            </a:pPr>
            <a:r>
              <a:rPr lang="fr-FR" dirty="0">
                <a:solidFill>
                  <a:schemeClr val="tx2">
                    <a:lumMod val="50000"/>
                  </a:schemeClr>
                </a:solidFill>
              </a:rPr>
              <a:t>agent virtuel avec escalade sur un opérateur humain</a:t>
            </a:r>
          </a:p>
          <a:p>
            <a:pPr marL="998538" lvl="1">
              <a:spcBef>
                <a:spcPts val="600"/>
              </a:spcBef>
              <a:buClr>
                <a:schemeClr val="accent3"/>
              </a:buClr>
            </a:pPr>
            <a:r>
              <a:rPr lang="fr-FR" dirty="0">
                <a:solidFill>
                  <a:schemeClr val="tx2">
                    <a:lumMod val="50000"/>
                  </a:schemeClr>
                </a:solidFill>
              </a:rPr>
              <a:t>opérateur humain en tandem avec un agent virtuel ("cyborg")</a:t>
            </a:r>
          </a:p>
          <a:p>
            <a:pPr marL="461963">
              <a:lnSpc>
                <a:spcPts val="1500"/>
              </a:lnSpc>
              <a:spcBef>
                <a:spcPts val="600"/>
              </a:spcBef>
              <a:buClr>
                <a:schemeClr val="accent3"/>
              </a:buClr>
            </a:pPr>
            <a:r>
              <a:rPr lang="fr-FR" sz="1400" dirty="0">
                <a:solidFill>
                  <a:schemeClr val="tx2">
                    <a:lumMod val="50000"/>
                  </a:schemeClr>
                </a:solidFill>
              </a:rPr>
              <a:t>Un </a:t>
            </a:r>
            <a:r>
              <a:rPr lang="fr-FR" sz="1400" dirty="0" err="1">
                <a:solidFill>
                  <a:schemeClr val="tx2">
                    <a:lumMod val="50000"/>
                  </a:schemeClr>
                </a:solidFill>
              </a:rPr>
              <a:t>chatbot</a:t>
            </a:r>
            <a:r>
              <a:rPr lang="fr-FR" sz="1400" dirty="0">
                <a:solidFill>
                  <a:schemeClr val="tx2">
                    <a:lumMod val="50000"/>
                  </a:schemeClr>
                </a:solidFill>
              </a:rPr>
              <a:t> est avant tout un produit logiciel : tests de non régression, versioning, déploiement, maintenabilité etc.</a:t>
            </a:r>
          </a:p>
          <a:p>
            <a:pPr marL="461963">
              <a:lnSpc>
                <a:spcPts val="1500"/>
              </a:lnSpc>
              <a:spcBef>
                <a:spcPts val="600"/>
              </a:spcBef>
              <a:buClr>
                <a:schemeClr val="accent3"/>
              </a:buClr>
            </a:pPr>
            <a:r>
              <a:rPr lang="fr-FR" sz="1400" dirty="0">
                <a:solidFill>
                  <a:schemeClr val="tx2">
                    <a:lumMod val="50000"/>
                  </a:schemeClr>
                </a:solidFill>
              </a:rPr>
              <a:t>Criticité de l'intégration avec les sources de données existantes pour fournir un service complet à l'utilisateur.</a:t>
            </a:r>
          </a:p>
          <a:p>
            <a:pPr marL="461963">
              <a:lnSpc>
                <a:spcPts val="1500"/>
              </a:lnSpc>
              <a:spcBef>
                <a:spcPts val="600"/>
              </a:spcBef>
              <a:buClr>
                <a:schemeClr val="accent3"/>
              </a:buClr>
            </a:pPr>
            <a:r>
              <a:rPr lang="fr-FR" sz="1400" dirty="0">
                <a:solidFill>
                  <a:schemeClr val="tx2">
                    <a:lumMod val="50000"/>
                  </a:schemeClr>
                </a:solidFill>
              </a:rPr>
              <a:t>Cycle de vie, maintenance : ne pas se tromper de public, utilisateurs métier ou développeurs ?</a:t>
            </a:r>
          </a:p>
          <a:p>
            <a:pPr marL="461963">
              <a:lnSpc>
                <a:spcPts val="1500"/>
              </a:lnSpc>
              <a:spcBef>
                <a:spcPts val="600"/>
              </a:spcBef>
              <a:buClr>
                <a:schemeClr val="accent3"/>
              </a:buClr>
            </a:pPr>
            <a:r>
              <a:rPr lang="fr-FR" sz="1400" dirty="0">
                <a:solidFill>
                  <a:schemeClr val="tx2">
                    <a:lumMod val="50000"/>
                  </a:schemeClr>
                </a:solidFill>
              </a:rPr>
              <a:t>Deux approches possibles en terme de choix d’outil :</a:t>
            </a:r>
          </a:p>
          <a:p>
            <a:pPr marL="998538" lvl="1">
              <a:spcBef>
                <a:spcPts val="600"/>
              </a:spcBef>
              <a:buClr>
                <a:schemeClr val="accent3"/>
              </a:buClr>
            </a:pPr>
            <a:r>
              <a:rPr lang="fr-FR" dirty="0">
                <a:solidFill>
                  <a:schemeClr val="tx2">
                    <a:lumMod val="50000"/>
                  </a:schemeClr>
                </a:solidFill>
              </a:rPr>
              <a:t>Choisir une plate-forme de </a:t>
            </a:r>
            <a:r>
              <a:rPr lang="fr-FR" dirty="0" err="1">
                <a:solidFill>
                  <a:schemeClr val="tx2">
                    <a:lumMod val="50000"/>
                  </a:schemeClr>
                </a:solidFill>
              </a:rPr>
              <a:t>chatbot</a:t>
            </a:r>
            <a:r>
              <a:rPr lang="fr-FR" dirty="0">
                <a:solidFill>
                  <a:schemeClr val="tx2">
                    <a:lumMod val="50000"/>
                  </a:schemeClr>
                </a:solidFill>
              </a:rPr>
              <a:t> adaptée à chaque </a:t>
            </a:r>
            <a:r>
              <a:rPr lang="fr-FR" dirty="0" err="1">
                <a:solidFill>
                  <a:schemeClr val="tx2">
                    <a:lumMod val="50000"/>
                  </a:schemeClr>
                </a:solidFill>
              </a:rPr>
              <a:t>usecase</a:t>
            </a:r>
            <a:r>
              <a:rPr lang="fr-FR" dirty="0">
                <a:solidFill>
                  <a:schemeClr val="tx2">
                    <a:lumMod val="50000"/>
                  </a:schemeClr>
                </a:solidFill>
              </a:rPr>
              <a:t> (maintenance, complexité des conversations, connexion au SI)</a:t>
            </a:r>
          </a:p>
          <a:p>
            <a:pPr marL="998538" lvl="1">
              <a:spcBef>
                <a:spcPts val="600"/>
              </a:spcBef>
              <a:buClr>
                <a:schemeClr val="accent3"/>
              </a:buClr>
            </a:pPr>
            <a:r>
              <a:rPr lang="fr-FR" dirty="0">
                <a:solidFill>
                  <a:schemeClr val="tx2">
                    <a:lumMod val="50000"/>
                  </a:schemeClr>
                </a:solidFill>
              </a:rPr>
              <a:t>Choisir une plate-forme intégrée unique pour tous les besoins (facilité de maintenance, simplification de l’infrastructure, pilotage globale de </a:t>
            </a:r>
            <a:r>
              <a:rPr lang="fr-FR" dirty="0" err="1">
                <a:solidFill>
                  <a:schemeClr val="tx2">
                    <a:lumMod val="50000"/>
                  </a:schemeClr>
                </a:solidFill>
              </a:rPr>
              <a:t>l’analytics</a:t>
            </a:r>
            <a:r>
              <a:rPr lang="fr-FR" dirty="0">
                <a:solidFill>
                  <a:schemeClr val="tx2">
                    <a:lumMod val="50000"/>
                  </a:schemeClr>
                </a:solidFill>
              </a:rPr>
              <a:t>)</a:t>
            </a:r>
          </a:p>
          <a:p>
            <a:pPr marL="998538" lvl="1">
              <a:spcBef>
                <a:spcPts val="600"/>
              </a:spcBef>
              <a:buClr>
                <a:schemeClr val="accent3"/>
              </a:buClr>
            </a:pPr>
            <a:endParaRPr lang="fr-FR" dirty="0">
              <a:solidFill>
                <a:schemeClr val="tx2">
                  <a:lumMod val="50000"/>
                </a:schemeClr>
              </a:solidFill>
            </a:endParaRPr>
          </a:p>
          <a:p>
            <a:pPr marL="461963">
              <a:lnSpc>
                <a:spcPts val="1500"/>
              </a:lnSpc>
              <a:spcBef>
                <a:spcPts val="600"/>
              </a:spcBef>
              <a:buClr>
                <a:schemeClr val="accent3"/>
              </a:buClr>
            </a:pPr>
            <a:endParaRPr lang="fr-FR" sz="1400" dirty="0">
              <a:solidFill>
                <a:schemeClr val="tx2">
                  <a:lumMod val="50000"/>
                </a:schemeClr>
              </a:solidFill>
            </a:endParaRPr>
          </a:p>
        </p:txBody>
      </p:sp>
    </p:spTree>
    <p:extLst>
      <p:ext uri="{BB962C8B-B14F-4D97-AF65-F5344CB8AC3E}">
        <p14:creationId xmlns:p14="http://schemas.microsoft.com/office/powerpoint/2010/main" val="204718774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Espace réservé du texte 22"/>
          <p:cNvSpPr>
            <a:spLocks noGrp="1"/>
          </p:cNvSpPr>
          <p:nvPr>
            <p:ph type="body" sz="quarter" idx="15"/>
          </p:nvPr>
        </p:nvSpPr>
        <p:spPr/>
        <p:txBody>
          <a:bodyPr/>
          <a:lstStyle/>
          <a:p>
            <a:r>
              <a:rPr lang="fr-FR" sz="2000" dirty="0"/>
              <a:t>CONTACTS</a:t>
            </a:r>
          </a:p>
          <a:p>
            <a:endParaRPr lang="fr-FR" sz="2000" dirty="0"/>
          </a:p>
        </p:txBody>
      </p:sp>
      <p:grpSp>
        <p:nvGrpSpPr>
          <p:cNvPr id="9" name="Groupe 8">
            <a:extLst>
              <a:ext uri="{FF2B5EF4-FFF2-40B4-BE49-F238E27FC236}">
                <a16:creationId xmlns:a16="http://schemas.microsoft.com/office/drawing/2014/main" id="{864BC335-3F93-4A1E-B9F4-4D48C2913F8C}"/>
              </a:ext>
            </a:extLst>
          </p:cNvPr>
          <p:cNvGrpSpPr/>
          <p:nvPr/>
        </p:nvGrpSpPr>
        <p:grpSpPr>
          <a:xfrm>
            <a:off x="450000" y="1320399"/>
            <a:ext cx="2592000" cy="1512000"/>
            <a:chOff x="519620" y="1687710"/>
            <a:chExt cx="2592000" cy="1512000"/>
          </a:xfrm>
        </p:grpSpPr>
        <p:sp>
          <p:nvSpPr>
            <p:cNvPr id="10" name="Rectangle 9">
              <a:extLst>
                <a:ext uri="{FF2B5EF4-FFF2-40B4-BE49-F238E27FC236}">
                  <a16:creationId xmlns:a16="http://schemas.microsoft.com/office/drawing/2014/main" id="{3F815172-906A-4542-B5CD-784777B88E2B}"/>
                </a:ext>
              </a:extLst>
            </p:cNvPr>
            <p:cNvSpPr/>
            <p:nvPr/>
          </p:nvSpPr>
          <p:spPr>
            <a:xfrm>
              <a:off x="519620" y="1687710"/>
              <a:ext cx="2592000" cy="1512000"/>
            </a:xfrm>
            <a:prstGeom prst="rect">
              <a:avLst/>
            </a:prstGeom>
            <a:noFill/>
            <a:ln w="15875">
              <a:noFill/>
            </a:ln>
            <a:effectLst/>
          </p:spPr>
          <p:txBody>
            <a:bodyPr wrap="square" lIns="0" tIns="0" rIns="72000" bIns="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80975" lvl="1">
                <a:lnSpc>
                  <a:spcPts val="1200"/>
                </a:lnSpc>
                <a:buClr>
                  <a:schemeClr val="accent1">
                    <a:lumMod val="60000"/>
                    <a:lumOff val="40000"/>
                  </a:schemeClr>
                </a:buClr>
                <a:buSzPct val="100000"/>
              </a:pPr>
              <a:r>
                <a:rPr lang="fr-FR" b="1" dirty="0">
                  <a:solidFill>
                    <a:schemeClr val="accent3"/>
                  </a:solidFill>
                  <a:ea typeface="ＭＳ Ｐゴシック" charset="0"/>
                </a:rPr>
                <a:t>Serge Baudin</a:t>
              </a:r>
              <a:endParaRPr lang="fr-FR" sz="1600" b="1" dirty="0">
                <a:solidFill>
                  <a:schemeClr val="accent3"/>
                </a:solidFill>
                <a:ea typeface="ＭＳ Ｐゴシック" charset="0"/>
              </a:endParaRPr>
            </a:p>
            <a:p>
              <a:pPr marL="180975" lvl="1">
                <a:lnSpc>
                  <a:spcPts val="1200"/>
                </a:lnSpc>
                <a:spcBef>
                  <a:spcPts val="600"/>
                </a:spcBef>
                <a:buClr>
                  <a:schemeClr val="accent1">
                    <a:lumMod val="60000"/>
                    <a:lumOff val="40000"/>
                  </a:schemeClr>
                </a:buClr>
                <a:buSzPct val="100000"/>
              </a:pPr>
              <a:r>
                <a:rPr lang="fr-FR" sz="1200" dirty="0">
                  <a:solidFill>
                    <a:schemeClr val="tx2">
                      <a:lumMod val="50000"/>
                    </a:schemeClr>
                  </a:solidFill>
                  <a:latin typeface="+mj-lt"/>
                  <a:ea typeface="ＭＳ Ｐゴシック" charset="0"/>
                </a:rPr>
                <a:t>Addventa SAS</a:t>
              </a:r>
            </a:p>
            <a:p>
              <a:pPr marL="180975" lvl="1">
                <a:lnSpc>
                  <a:spcPts val="1200"/>
                </a:lnSpc>
                <a:buClr>
                  <a:schemeClr val="accent1">
                    <a:lumMod val="60000"/>
                    <a:lumOff val="40000"/>
                  </a:schemeClr>
                </a:buClr>
                <a:buSzPct val="100000"/>
              </a:pPr>
              <a:r>
                <a:rPr lang="fr-FR" sz="1200" dirty="0">
                  <a:solidFill>
                    <a:schemeClr val="tx2">
                      <a:lumMod val="50000"/>
                    </a:schemeClr>
                  </a:solidFill>
                  <a:latin typeface="+mj-lt"/>
                  <a:ea typeface="ＭＳ Ｐゴシック" charset="0"/>
                </a:rPr>
                <a:t>Directeur associé </a:t>
              </a:r>
              <a:endParaRPr lang="fr-FR" sz="1100" dirty="0">
                <a:solidFill>
                  <a:schemeClr val="tx2">
                    <a:lumMod val="50000"/>
                  </a:schemeClr>
                </a:solidFill>
                <a:latin typeface="+mj-lt"/>
                <a:ea typeface="ＭＳ Ｐゴシック" charset="0"/>
              </a:endParaRPr>
            </a:p>
            <a:p>
              <a:pPr marL="180975" lvl="1">
                <a:lnSpc>
                  <a:spcPts val="1200"/>
                </a:lnSpc>
                <a:spcBef>
                  <a:spcPts val="600"/>
                </a:spcBef>
                <a:buClr>
                  <a:schemeClr val="accent1">
                    <a:lumMod val="60000"/>
                    <a:lumOff val="40000"/>
                  </a:schemeClr>
                </a:buClr>
                <a:buSzPct val="100000"/>
              </a:pPr>
              <a:r>
                <a:rPr lang="fr-FR" sz="1100" dirty="0">
                  <a:solidFill>
                    <a:schemeClr val="tx2">
                      <a:lumMod val="50000"/>
                    </a:schemeClr>
                  </a:solidFill>
                  <a:latin typeface="+mj-lt"/>
                  <a:ea typeface="ＭＳ Ｐゴシック" charset="0"/>
                </a:rPr>
                <a:t>128, rue du Faubourg Saint-Honoré</a:t>
              </a:r>
            </a:p>
            <a:p>
              <a:pPr marL="180975"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75008 Paris</a:t>
              </a:r>
            </a:p>
            <a:p>
              <a:pPr marL="180975"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Tél. </a:t>
              </a:r>
            </a:p>
            <a:p>
              <a:pPr marL="180975"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Mob. </a:t>
              </a:r>
            </a:p>
            <a:p>
              <a:pPr marL="180975"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serge.baudin@addventa.com</a:t>
              </a:r>
            </a:p>
          </p:txBody>
        </p:sp>
        <p:sp>
          <p:nvSpPr>
            <p:cNvPr id="11" name="Rectangle 10">
              <a:extLst>
                <a:ext uri="{FF2B5EF4-FFF2-40B4-BE49-F238E27FC236}">
                  <a16:creationId xmlns:a16="http://schemas.microsoft.com/office/drawing/2014/main" id="{CB8C7B22-84E5-4262-9798-E8AA91174A80}"/>
                </a:ext>
              </a:extLst>
            </p:cNvPr>
            <p:cNvSpPr/>
            <p:nvPr/>
          </p:nvSpPr>
          <p:spPr>
            <a:xfrm>
              <a:off x="966363" y="2592490"/>
              <a:ext cx="1858136" cy="384932"/>
            </a:xfrm>
            <a:prstGeom prst="rect">
              <a:avLst/>
            </a:prstGeom>
            <a:noFill/>
            <a:ln w="15875">
              <a:noFill/>
            </a:ln>
            <a:effectLst/>
          </p:spPr>
          <p:txBody>
            <a:bodyPr wrap="square" lIns="0" tIns="0" rIns="0" bIns="0" anchor="b"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 +33 1 82 83 33 99</a:t>
              </a:r>
            </a:p>
            <a:p>
              <a:pPr marL="0"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 +33 6 09 67 09 99</a:t>
              </a:r>
            </a:p>
          </p:txBody>
        </p:sp>
      </p:grpSp>
      <p:grpSp>
        <p:nvGrpSpPr>
          <p:cNvPr id="12" name="Groupe 11">
            <a:extLst>
              <a:ext uri="{FF2B5EF4-FFF2-40B4-BE49-F238E27FC236}">
                <a16:creationId xmlns:a16="http://schemas.microsoft.com/office/drawing/2014/main" id="{D69241C1-32DF-42DE-BEBE-4D1B6A9102FD}"/>
              </a:ext>
            </a:extLst>
          </p:cNvPr>
          <p:cNvGrpSpPr/>
          <p:nvPr/>
        </p:nvGrpSpPr>
        <p:grpSpPr>
          <a:xfrm>
            <a:off x="450000" y="3305316"/>
            <a:ext cx="2592000" cy="1512000"/>
            <a:chOff x="519620" y="1687710"/>
            <a:chExt cx="2592000" cy="1512000"/>
          </a:xfrm>
        </p:grpSpPr>
        <p:sp>
          <p:nvSpPr>
            <p:cNvPr id="13" name="Rectangle 12">
              <a:extLst>
                <a:ext uri="{FF2B5EF4-FFF2-40B4-BE49-F238E27FC236}">
                  <a16:creationId xmlns:a16="http://schemas.microsoft.com/office/drawing/2014/main" id="{83D6BE41-0594-49B6-B0D0-F452ECB431E7}"/>
                </a:ext>
              </a:extLst>
            </p:cNvPr>
            <p:cNvSpPr/>
            <p:nvPr/>
          </p:nvSpPr>
          <p:spPr>
            <a:xfrm>
              <a:off x="519620" y="1687710"/>
              <a:ext cx="2592000" cy="1512000"/>
            </a:xfrm>
            <a:prstGeom prst="rect">
              <a:avLst/>
            </a:prstGeom>
            <a:noFill/>
            <a:ln w="15875">
              <a:noFill/>
            </a:ln>
            <a:effectLst/>
          </p:spPr>
          <p:txBody>
            <a:bodyPr wrap="square" lIns="0" tIns="0" rIns="72000" bIns="0" anchor="ctr"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80975" lvl="1">
                <a:lnSpc>
                  <a:spcPts val="1200"/>
                </a:lnSpc>
                <a:buClr>
                  <a:schemeClr val="accent1">
                    <a:lumMod val="60000"/>
                    <a:lumOff val="40000"/>
                  </a:schemeClr>
                </a:buClr>
                <a:buSzPct val="100000"/>
              </a:pPr>
              <a:r>
                <a:rPr lang="fr-FR" b="1" dirty="0" err="1">
                  <a:solidFill>
                    <a:schemeClr val="accent3"/>
                  </a:solidFill>
                  <a:ea typeface="ＭＳ Ｐゴシック" charset="0"/>
                </a:rPr>
                <a:t>Ludan</a:t>
              </a:r>
              <a:r>
                <a:rPr lang="fr-FR" b="1" dirty="0">
                  <a:solidFill>
                    <a:schemeClr val="accent3"/>
                  </a:solidFill>
                  <a:ea typeface="ＭＳ Ｐゴシック" charset="0"/>
                </a:rPr>
                <a:t> </a:t>
              </a:r>
              <a:r>
                <a:rPr lang="fr-FR" b="1" dirty="0" err="1">
                  <a:solidFill>
                    <a:schemeClr val="accent3"/>
                  </a:solidFill>
                  <a:ea typeface="ＭＳ Ｐゴシック" charset="0"/>
                </a:rPr>
                <a:t>Stoecklé</a:t>
              </a:r>
              <a:endParaRPr lang="fr-FR" b="1" dirty="0">
                <a:solidFill>
                  <a:schemeClr val="accent3"/>
                </a:solidFill>
                <a:ea typeface="ＭＳ Ｐゴシック" charset="0"/>
              </a:endParaRPr>
            </a:p>
            <a:p>
              <a:pPr marL="180975" lvl="1">
                <a:lnSpc>
                  <a:spcPts val="1200"/>
                </a:lnSpc>
                <a:spcBef>
                  <a:spcPts val="600"/>
                </a:spcBef>
                <a:buClr>
                  <a:schemeClr val="accent1">
                    <a:lumMod val="60000"/>
                    <a:lumOff val="40000"/>
                  </a:schemeClr>
                </a:buClr>
                <a:buSzPct val="100000"/>
              </a:pPr>
              <a:r>
                <a:rPr lang="fr-FR" sz="1200" dirty="0">
                  <a:solidFill>
                    <a:schemeClr val="tx2">
                      <a:lumMod val="50000"/>
                    </a:schemeClr>
                  </a:solidFill>
                  <a:latin typeface="+mj-lt"/>
                  <a:ea typeface="ＭＳ Ｐゴシック" charset="0"/>
                </a:rPr>
                <a:t>Addventa SAS</a:t>
              </a:r>
            </a:p>
            <a:p>
              <a:pPr marL="180975" lvl="1">
                <a:lnSpc>
                  <a:spcPts val="1200"/>
                </a:lnSpc>
                <a:buClr>
                  <a:schemeClr val="accent1">
                    <a:lumMod val="60000"/>
                    <a:lumOff val="40000"/>
                  </a:schemeClr>
                </a:buClr>
                <a:buSzPct val="100000"/>
              </a:pPr>
              <a:r>
                <a:rPr lang="fr-FR" sz="1200" dirty="0">
                  <a:solidFill>
                    <a:schemeClr val="tx2">
                      <a:lumMod val="50000"/>
                    </a:schemeClr>
                  </a:solidFill>
                  <a:latin typeface="+mj-lt"/>
                  <a:ea typeface="ＭＳ Ｐゴシック" charset="0"/>
                </a:rPr>
                <a:t>Directeur technique</a:t>
              </a:r>
              <a:endParaRPr lang="fr-FR" sz="1100" dirty="0">
                <a:solidFill>
                  <a:schemeClr val="tx2">
                    <a:lumMod val="50000"/>
                  </a:schemeClr>
                </a:solidFill>
                <a:latin typeface="+mj-lt"/>
                <a:ea typeface="ＭＳ Ｐゴシック" charset="0"/>
              </a:endParaRPr>
            </a:p>
            <a:p>
              <a:pPr marL="180975" lvl="1">
                <a:lnSpc>
                  <a:spcPts val="1200"/>
                </a:lnSpc>
                <a:spcBef>
                  <a:spcPts val="600"/>
                </a:spcBef>
                <a:buClr>
                  <a:schemeClr val="accent1">
                    <a:lumMod val="60000"/>
                    <a:lumOff val="40000"/>
                  </a:schemeClr>
                </a:buClr>
                <a:buSzPct val="100000"/>
              </a:pPr>
              <a:r>
                <a:rPr lang="fr-FR" sz="1100" dirty="0">
                  <a:solidFill>
                    <a:schemeClr val="tx2">
                      <a:lumMod val="50000"/>
                    </a:schemeClr>
                  </a:solidFill>
                  <a:latin typeface="+mj-lt"/>
                  <a:ea typeface="ＭＳ Ｐゴシック" charset="0"/>
                </a:rPr>
                <a:t>128, rue du Faubourg Saint-Honoré</a:t>
              </a:r>
            </a:p>
            <a:p>
              <a:pPr marL="180975"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75008 Paris</a:t>
              </a:r>
            </a:p>
            <a:p>
              <a:pPr marL="180975"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Tél. </a:t>
              </a:r>
            </a:p>
            <a:p>
              <a:pPr marL="180975"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Mob. </a:t>
              </a:r>
            </a:p>
            <a:p>
              <a:pPr marL="180975"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ludan.stoeckle@addventa.com</a:t>
              </a:r>
            </a:p>
          </p:txBody>
        </p:sp>
        <p:sp>
          <p:nvSpPr>
            <p:cNvPr id="14" name="Rectangle 13">
              <a:extLst>
                <a:ext uri="{FF2B5EF4-FFF2-40B4-BE49-F238E27FC236}">
                  <a16:creationId xmlns:a16="http://schemas.microsoft.com/office/drawing/2014/main" id="{E5C65997-C47C-4BC6-996F-B2FA3D7AB992}"/>
                </a:ext>
              </a:extLst>
            </p:cNvPr>
            <p:cNvSpPr/>
            <p:nvPr/>
          </p:nvSpPr>
          <p:spPr>
            <a:xfrm>
              <a:off x="966363" y="2592490"/>
              <a:ext cx="1858136" cy="384932"/>
            </a:xfrm>
            <a:prstGeom prst="rect">
              <a:avLst/>
            </a:prstGeom>
            <a:noFill/>
            <a:ln w="15875">
              <a:noFill/>
            </a:ln>
            <a:effectLst/>
          </p:spPr>
          <p:txBody>
            <a:bodyPr wrap="square" lIns="0" tIns="0" rIns="0" bIns="0" anchor="b" anchorCtr="0">
              <a:noAutofit/>
            </a:bodyPr>
            <a:ls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 +33 1 82 83 33 98</a:t>
              </a:r>
            </a:p>
            <a:p>
              <a:pPr marL="0" lvl="1">
                <a:lnSpc>
                  <a:spcPts val="1200"/>
                </a:lnSpc>
                <a:buClr>
                  <a:schemeClr val="accent1">
                    <a:lumMod val="60000"/>
                    <a:lumOff val="40000"/>
                  </a:schemeClr>
                </a:buClr>
                <a:buSzPct val="100000"/>
              </a:pPr>
              <a:r>
                <a:rPr lang="fr-FR" sz="1100" dirty="0">
                  <a:solidFill>
                    <a:schemeClr val="tx2">
                      <a:lumMod val="50000"/>
                    </a:schemeClr>
                  </a:solidFill>
                  <a:latin typeface="+mj-lt"/>
                  <a:ea typeface="ＭＳ Ｐゴシック" charset="0"/>
                </a:rPr>
                <a:t>: +33 6 63 47 72 19</a:t>
              </a:r>
            </a:p>
          </p:txBody>
        </p:sp>
      </p:grpSp>
    </p:spTree>
    <p:extLst>
      <p:ext uri="{BB962C8B-B14F-4D97-AF65-F5344CB8AC3E}">
        <p14:creationId xmlns:p14="http://schemas.microsoft.com/office/powerpoint/2010/main" val="36034314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a:xfrm>
            <a:off x="450000" y="461578"/>
            <a:ext cx="8474294" cy="540000"/>
          </a:xfrm>
        </p:spPr>
        <p:txBody>
          <a:bodyPr anchor="t"/>
          <a:lstStyle/>
          <a:p>
            <a:r>
              <a:rPr lang="fr-FR" sz="2000" dirty="0"/>
              <a:t>1 - Cas métier : un agent virtuel en ligne pour répondre aux questions</a:t>
            </a:r>
            <a:br>
              <a:rPr lang="fr-FR" sz="2000" dirty="0"/>
            </a:br>
            <a:r>
              <a:rPr lang="fr-FR" sz="2000" dirty="0"/>
              <a:t>des contribuables sur le prélèvement à la source </a:t>
            </a:r>
          </a:p>
          <a:p>
            <a:endParaRPr lang="fr-FR" i="1" dirty="0"/>
          </a:p>
        </p:txBody>
      </p:sp>
      <p:sp>
        <p:nvSpPr>
          <p:cNvPr id="7" name="Titre 6"/>
          <p:cNvSpPr>
            <a:spLocks noGrp="1"/>
          </p:cNvSpPr>
          <p:nvPr>
            <p:ph type="title"/>
          </p:nvPr>
        </p:nvSpPr>
        <p:spPr/>
        <p:txBody>
          <a:bodyPr/>
          <a:lstStyle/>
          <a:p>
            <a:r>
              <a:rPr lang="fr-FR" b="1" dirty="0"/>
              <a:t>1. PRÉSENTATION DU CAS «TRAITEMENT DES DEMANDES DES CONTRIBUABLES»</a:t>
            </a:r>
          </a:p>
        </p:txBody>
      </p:sp>
      <p:sp>
        <p:nvSpPr>
          <p:cNvPr id="14" name="ZoneTexte 13">
            <a:extLst>
              <a:ext uri="{FF2B5EF4-FFF2-40B4-BE49-F238E27FC236}">
                <a16:creationId xmlns:a16="http://schemas.microsoft.com/office/drawing/2014/main" id="{2E15FC93-DE63-4554-BD79-ACE8092C8080}"/>
              </a:ext>
            </a:extLst>
          </p:cNvPr>
          <p:cNvSpPr txBox="1"/>
          <p:nvPr/>
        </p:nvSpPr>
        <p:spPr>
          <a:xfrm>
            <a:off x="504839" y="4494154"/>
            <a:ext cx="8179870" cy="1892826"/>
          </a:xfrm>
          <a:prstGeom prst="rect">
            <a:avLst/>
          </a:prstGeom>
          <a:noFill/>
        </p:spPr>
        <p:txBody>
          <a:bodyPr wrap="square" rtlCol="0">
            <a:spAutoFit/>
          </a:bodyPr>
          <a:lstStyle/>
          <a:p>
            <a:pPr>
              <a:spcAft>
                <a:spcPts val="600"/>
              </a:spcAft>
            </a:pPr>
            <a:r>
              <a:rPr lang="fr-FR" sz="1600" b="1" dirty="0">
                <a:solidFill>
                  <a:schemeClr val="tx2">
                    <a:lumMod val="50000"/>
                  </a:schemeClr>
                </a:solidFill>
              </a:rPr>
              <a:t>Le démonstrateur consiste en un service numérique en ligne doté d’une capacité de mener une conversation avec l’usager pour qualifier sa demande et lui apporter la réponse personnalisée :</a:t>
            </a:r>
          </a:p>
          <a:p>
            <a:pPr marL="285750" indent="-285750">
              <a:buFont typeface="Wingdings" panose="05000000000000000000" pitchFamily="2" charset="2"/>
              <a:buChar char="§"/>
            </a:pPr>
            <a:r>
              <a:rPr lang="fr-FR" sz="1600" dirty="0">
                <a:solidFill>
                  <a:schemeClr val="tx2">
                    <a:lumMod val="50000"/>
                  </a:schemeClr>
                </a:solidFill>
              </a:rPr>
              <a:t>L’usager a la possibilité de saisir la question sur la page d’accueil </a:t>
            </a:r>
          </a:p>
          <a:p>
            <a:pPr marL="285750" indent="-285750">
              <a:buFont typeface="Wingdings" panose="05000000000000000000" pitchFamily="2" charset="2"/>
              <a:buChar char="§"/>
            </a:pPr>
            <a:r>
              <a:rPr lang="fr-FR" sz="1600" dirty="0">
                <a:solidFill>
                  <a:schemeClr val="tx2">
                    <a:lumMod val="50000"/>
                  </a:schemeClr>
                </a:solidFill>
              </a:rPr>
              <a:t>En fonction de la question, la solution peut :</a:t>
            </a:r>
          </a:p>
          <a:p>
            <a:pPr marL="742950" lvl="1" indent="-285750">
              <a:buFont typeface="Arial" panose="020B0604020202020204" pitchFamily="34" charset="0"/>
              <a:buChar char="-"/>
            </a:pPr>
            <a:r>
              <a:rPr lang="fr-FR" sz="1600" dirty="0">
                <a:solidFill>
                  <a:schemeClr val="tx2">
                    <a:lumMod val="50000"/>
                  </a:schemeClr>
                </a:solidFill>
              </a:rPr>
              <a:t>soit engager un dialogue « intelligent » pour demander des informations complémentaires, mieux qualifier la question et proposer un réponse personnalisée,</a:t>
            </a:r>
          </a:p>
          <a:p>
            <a:pPr marL="742950" lvl="1" indent="-285750">
              <a:buFont typeface="Arial" panose="020B0604020202020204" pitchFamily="34" charset="0"/>
              <a:buChar char="-"/>
            </a:pPr>
            <a:r>
              <a:rPr lang="fr-FR" sz="1600" dirty="0">
                <a:solidFill>
                  <a:schemeClr val="tx2">
                    <a:lumMod val="50000"/>
                  </a:schemeClr>
                </a:solidFill>
              </a:rPr>
              <a:t>soit directement proposer une réponse.</a:t>
            </a:r>
          </a:p>
        </p:txBody>
      </p:sp>
      <p:grpSp>
        <p:nvGrpSpPr>
          <p:cNvPr id="15" name="Groupe 14">
            <a:extLst>
              <a:ext uri="{FF2B5EF4-FFF2-40B4-BE49-F238E27FC236}">
                <a16:creationId xmlns:a16="http://schemas.microsoft.com/office/drawing/2014/main" id="{FF49CC40-B32C-49DF-B42B-FED5B0084B58}"/>
              </a:ext>
            </a:extLst>
          </p:cNvPr>
          <p:cNvGrpSpPr/>
          <p:nvPr/>
        </p:nvGrpSpPr>
        <p:grpSpPr>
          <a:xfrm>
            <a:off x="1444286" y="1581193"/>
            <a:ext cx="4343426" cy="2616073"/>
            <a:chOff x="1226344" y="1717247"/>
            <a:chExt cx="4561368" cy="2747341"/>
          </a:xfrm>
        </p:grpSpPr>
        <p:pic>
          <p:nvPicPr>
            <p:cNvPr id="16" name="Image 15">
              <a:extLst>
                <a:ext uri="{FF2B5EF4-FFF2-40B4-BE49-F238E27FC236}">
                  <a16:creationId xmlns:a16="http://schemas.microsoft.com/office/drawing/2014/main" id="{7F8BF69A-C2E1-4A8D-A3BC-B7905F2D5563}"/>
                </a:ext>
              </a:extLst>
            </p:cNvPr>
            <p:cNvPicPr>
              <a:picLocks noChangeAspect="1"/>
            </p:cNvPicPr>
            <p:nvPr/>
          </p:nvPicPr>
          <p:blipFill rotWithShape="1">
            <a:blip r:embed="rId2"/>
            <a:srcRect l="18744" t="7642"/>
            <a:stretch/>
          </p:blipFill>
          <p:spPr>
            <a:xfrm>
              <a:off x="1363159" y="1827714"/>
              <a:ext cx="4043188" cy="2441419"/>
            </a:xfrm>
            <a:prstGeom prst="rect">
              <a:avLst/>
            </a:prstGeom>
          </p:spPr>
        </p:pic>
        <p:sp>
          <p:nvSpPr>
            <p:cNvPr id="17" name="Rectangle 16">
              <a:extLst>
                <a:ext uri="{FF2B5EF4-FFF2-40B4-BE49-F238E27FC236}">
                  <a16:creationId xmlns:a16="http://schemas.microsoft.com/office/drawing/2014/main" id="{6BFBDAC8-1B4E-44E0-B402-B73B2E5771BC}"/>
                </a:ext>
              </a:extLst>
            </p:cNvPr>
            <p:cNvSpPr/>
            <p:nvPr/>
          </p:nvSpPr>
          <p:spPr>
            <a:xfrm>
              <a:off x="1226344" y="1722464"/>
              <a:ext cx="2775098" cy="2742123"/>
            </a:xfrm>
            <a:prstGeom prst="rect">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8" name="Rectangle 17">
              <a:extLst>
                <a:ext uri="{FF2B5EF4-FFF2-40B4-BE49-F238E27FC236}">
                  <a16:creationId xmlns:a16="http://schemas.microsoft.com/office/drawing/2014/main" id="{C9144F39-FDB0-4C92-B24E-EDCDC5F90235}"/>
                </a:ext>
              </a:extLst>
            </p:cNvPr>
            <p:cNvSpPr/>
            <p:nvPr/>
          </p:nvSpPr>
          <p:spPr>
            <a:xfrm>
              <a:off x="4001442" y="1717247"/>
              <a:ext cx="1404905" cy="419888"/>
            </a:xfrm>
            <a:prstGeom prst="rect">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 name="Rectangle 18">
              <a:extLst>
                <a:ext uri="{FF2B5EF4-FFF2-40B4-BE49-F238E27FC236}">
                  <a16:creationId xmlns:a16="http://schemas.microsoft.com/office/drawing/2014/main" id="{2C99F256-EE2D-4AF6-8F23-170744EED802}"/>
                </a:ext>
              </a:extLst>
            </p:cNvPr>
            <p:cNvSpPr/>
            <p:nvPr/>
          </p:nvSpPr>
          <p:spPr>
            <a:xfrm>
              <a:off x="4001442" y="4218373"/>
              <a:ext cx="1404905" cy="246215"/>
            </a:xfrm>
            <a:prstGeom prst="rect">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0" name="Rectangle 19">
              <a:extLst>
                <a:ext uri="{FF2B5EF4-FFF2-40B4-BE49-F238E27FC236}">
                  <a16:creationId xmlns:a16="http://schemas.microsoft.com/office/drawing/2014/main" id="{351DD35E-EF63-455E-8678-B8CF111FA2ED}"/>
                </a:ext>
              </a:extLst>
            </p:cNvPr>
            <p:cNvSpPr/>
            <p:nvPr/>
          </p:nvSpPr>
          <p:spPr>
            <a:xfrm>
              <a:off x="5406348" y="1717247"/>
              <a:ext cx="381364" cy="2747340"/>
            </a:xfrm>
            <a:prstGeom prst="rect">
              <a:avLst/>
            </a:prstGeom>
            <a:solidFill>
              <a:schemeClr val="bg1">
                <a:lumMod val="9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1" name="Rectangle à coins arrondis 15">
              <a:extLst>
                <a:ext uri="{FF2B5EF4-FFF2-40B4-BE49-F238E27FC236}">
                  <a16:creationId xmlns:a16="http://schemas.microsoft.com/office/drawing/2014/main" id="{27AE1981-6B03-4176-9365-60C11CD259A3}"/>
                </a:ext>
              </a:extLst>
            </p:cNvPr>
            <p:cNvSpPr/>
            <p:nvPr/>
          </p:nvSpPr>
          <p:spPr>
            <a:xfrm>
              <a:off x="1363158" y="2176956"/>
              <a:ext cx="2344005" cy="885211"/>
            </a:xfrm>
            <a:prstGeom prst="wedgeRoundRectCallout">
              <a:avLst>
                <a:gd name="adj1" fmla="val 76702"/>
                <a:gd name="adj2" fmla="val 35329"/>
                <a:gd name="adj3" fmla="val 16667"/>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1400" dirty="0">
                  <a:solidFill>
                    <a:schemeClr val="tx2">
                      <a:lumMod val="50000"/>
                    </a:schemeClr>
                  </a:solidFill>
                </a:rPr>
                <a:t>Qu’est-ce que le prélèvement à la source va changer pour moi?</a:t>
              </a:r>
            </a:p>
          </p:txBody>
        </p:sp>
      </p:grpSp>
      <p:sp>
        <p:nvSpPr>
          <p:cNvPr id="22" name="Rectangle à coins arrondis 68">
            <a:extLst>
              <a:ext uri="{FF2B5EF4-FFF2-40B4-BE49-F238E27FC236}">
                <a16:creationId xmlns:a16="http://schemas.microsoft.com/office/drawing/2014/main" id="{4B04978A-52B1-46B4-9E0E-99601E1A81EE}"/>
              </a:ext>
            </a:extLst>
          </p:cNvPr>
          <p:cNvSpPr/>
          <p:nvPr/>
        </p:nvSpPr>
        <p:spPr>
          <a:xfrm>
            <a:off x="6095763" y="1494394"/>
            <a:ext cx="2737885" cy="2766664"/>
          </a:xfrm>
          <a:prstGeom prst="wedgeRoundRectCallout">
            <a:avLst>
              <a:gd name="adj1" fmla="val -90368"/>
              <a:gd name="adj2" fmla="val 26717"/>
              <a:gd name="adj3" fmla="val 16667"/>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72000" rIns="36000" rtlCol="0" anchor="ctr"/>
          <a:lstStyle/>
          <a:p>
            <a:r>
              <a:rPr lang="fr-FR" sz="1200" dirty="0">
                <a:solidFill>
                  <a:schemeClr val="tx2">
                    <a:lumMod val="50000"/>
                  </a:schemeClr>
                </a:solidFill>
              </a:rPr>
              <a:t>Votre taux de prélèvement en 2018 sera de 8%, soit 1210 € par mois.</a:t>
            </a:r>
          </a:p>
          <a:p>
            <a:endParaRPr lang="fr-FR" sz="1200" dirty="0">
              <a:solidFill>
                <a:schemeClr val="tx2">
                  <a:lumMod val="50000"/>
                </a:schemeClr>
              </a:solidFill>
            </a:endParaRPr>
          </a:p>
          <a:p>
            <a:r>
              <a:rPr lang="fr-FR" sz="1200" dirty="0">
                <a:solidFill>
                  <a:schemeClr val="tx2">
                    <a:lumMod val="50000"/>
                  </a:schemeClr>
                </a:solidFill>
              </a:rPr>
              <a:t>Vous pouvez opter pour un taux individualisé, correspondant à vos salaires respectifs : 14,5% pour vous et 6% pour votre conjoint. </a:t>
            </a:r>
          </a:p>
          <a:p>
            <a:endParaRPr lang="fr-FR" sz="1200" dirty="0">
              <a:solidFill>
                <a:schemeClr val="tx2">
                  <a:lumMod val="50000"/>
                </a:schemeClr>
              </a:solidFill>
            </a:endParaRPr>
          </a:p>
          <a:p>
            <a:r>
              <a:rPr lang="fr-FR" sz="1200" dirty="0">
                <a:solidFill>
                  <a:schemeClr val="tx2">
                    <a:lumMod val="50000"/>
                  </a:schemeClr>
                </a:solidFill>
              </a:rPr>
              <a:t>Vous avez également la possibilité d'appliquer un taux "neutre" si vous ne souhaitez pas que l’administration fiscale transmette le taux normal d'imposition à votre employeur. Dans votre cas, il sera de 11,5%.</a:t>
            </a:r>
          </a:p>
        </p:txBody>
      </p:sp>
      <p:sp>
        <p:nvSpPr>
          <p:cNvPr id="23" name="ZoneTexte 22">
            <a:extLst>
              <a:ext uri="{FF2B5EF4-FFF2-40B4-BE49-F238E27FC236}">
                <a16:creationId xmlns:a16="http://schemas.microsoft.com/office/drawing/2014/main" id="{8E5227FC-96A4-4CFA-906A-FCA3024B1F4A}"/>
              </a:ext>
            </a:extLst>
          </p:cNvPr>
          <p:cNvSpPr txBox="1"/>
          <p:nvPr/>
        </p:nvSpPr>
        <p:spPr>
          <a:xfrm>
            <a:off x="2437278" y="1225663"/>
            <a:ext cx="2517292" cy="307777"/>
          </a:xfrm>
          <a:prstGeom prst="rect">
            <a:avLst/>
          </a:prstGeom>
          <a:noFill/>
        </p:spPr>
        <p:txBody>
          <a:bodyPr wrap="none" rtlCol="0">
            <a:spAutoFit/>
          </a:bodyPr>
          <a:lstStyle/>
          <a:p>
            <a:r>
              <a:rPr lang="fr-FR" sz="1400" b="1" dirty="0">
                <a:solidFill>
                  <a:schemeClr val="accent3"/>
                </a:solidFill>
              </a:rPr>
              <a:t>Site du prélèvement à la source</a:t>
            </a:r>
          </a:p>
        </p:txBody>
      </p:sp>
      <p:sp>
        <p:nvSpPr>
          <p:cNvPr id="24" name="ZoneTexte 23">
            <a:extLst>
              <a:ext uri="{FF2B5EF4-FFF2-40B4-BE49-F238E27FC236}">
                <a16:creationId xmlns:a16="http://schemas.microsoft.com/office/drawing/2014/main" id="{2FCB214A-F960-4D91-B232-A774841EE344}"/>
              </a:ext>
            </a:extLst>
          </p:cNvPr>
          <p:cNvSpPr txBox="1"/>
          <p:nvPr/>
        </p:nvSpPr>
        <p:spPr>
          <a:xfrm>
            <a:off x="1997026" y="1731293"/>
            <a:ext cx="1537024" cy="307777"/>
          </a:xfrm>
          <a:prstGeom prst="rect">
            <a:avLst/>
          </a:prstGeom>
          <a:noFill/>
        </p:spPr>
        <p:txBody>
          <a:bodyPr wrap="none" rtlCol="0">
            <a:spAutoFit/>
          </a:bodyPr>
          <a:lstStyle/>
          <a:p>
            <a:r>
              <a:rPr lang="fr-FR" sz="1400" b="1" dirty="0">
                <a:solidFill>
                  <a:schemeClr val="accent3"/>
                </a:solidFill>
              </a:rPr>
              <a:t>Question d’usager</a:t>
            </a:r>
          </a:p>
        </p:txBody>
      </p:sp>
      <p:sp>
        <p:nvSpPr>
          <p:cNvPr id="25" name="ZoneTexte 24">
            <a:extLst>
              <a:ext uri="{FF2B5EF4-FFF2-40B4-BE49-F238E27FC236}">
                <a16:creationId xmlns:a16="http://schemas.microsoft.com/office/drawing/2014/main" id="{08105E7F-773E-4284-AC25-201CE306FC09}"/>
              </a:ext>
            </a:extLst>
          </p:cNvPr>
          <p:cNvSpPr txBox="1"/>
          <p:nvPr/>
        </p:nvSpPr>
        <p:spPr>
          <a:xfrm>
            <a:off x="4178332" y="1668968"/>
            <a:ext cx="1150892" cy="307777"/>
          </a:xfrm>
          <a:prstGeom prst="rect">
            <a:avLst/>
          </a:prstGeom>
          <a:noFill/>
        </p:spPr>
        <p:txBody>
          <a:bodyPr wrap="none" rtlCol="0">
            <a:spAutoFit/>
          </a:bodyPr>
          <a:lstStyle/>
          <a:p>
            <a:r>
              <a:rPr lang="fr-FR" sz="1400" b="1" dirty="0">
                <a:solidFill>
                  <a:schemeClr val="accent3"/>
                </a:solidFill>
              </a:rPr>
              <a:t>Agent virtuel</a:t>
            </a:r>
          </a:p>
        </p:txBody>
      </p:sp>
      <p:sp>
        <p:nvSpPr>
          <p:cNvPr id="26" name="ZoneTexte 25">
            <a:extLst>
              <a:ext uri="{FF2B5EF4-FFF2-40B4-BE49-F238E27FC236}">
                <a16:creationId xmlns:a16="http://schemas.microsoft.com/office/drawing/2014/main" id="{685DB67C-E18F-4220-A91A-4F1AA838FFD1}"/>
              </a:ext>
            </a:extLst>
          </p:cNvPr>
          <p:cNvSpPr txBox="1"/>
          <p:nvPr/>
        </p:nvSpPr>
        <p:spPr>
          <a:xfrm>
            <a:off x="6591569" y="1142148"/>
            <a:ext cx="1901483" cy="307777"/>
          </a:xfrm>
          <a:prstGeom prst="rect">
            <a:avLst/>
          </a:prstGeom>
          <a:noFill/>
        </p:spPr>
        <p:txBody>
          <a:bodyPr wrap="none" rtlCol="0">
            <a:spAutoFit/>
          </a:bodyPr>
          <a:lstStyle/>
          <a:p>
            <a:r>
              <a:rPr lang="fr-FR" sz="1400" b="1" dirty="0">
                <a:solidFill>
                  <a:schemeClr val="accent3"/>
                </a:solidFill>
              </a:rPr>
              <a:t>Réponse personnalisée</a:t>
            </a:r>
          </a:p>
        </p:txBody>
      </p:sp>
      <p:grpSp>
        <p:nvGrpSpPr>
          <p:cNvPr id="27" name="Groupe 33">
            <a:extLst>
              <a:ext uri="{FF2B5EF4-FFF2-40B4-BE49-F238E27FC236}">
                <a16:creationId xmlns:a16="http://schemas.microsoft.com/office/drawing/2014/main" id="{BB06B7F1-2DCB-4869-A19F-1D14BCD64894}"/>
              </a:ext>
            </a:extLst>
          </p:cNvPr>
          <p:cNvGrpSpPr/>
          <p:nvPr/>
        </p:nvGrpSpPr>
        <p:grpSpPr>
          <a:xfrm>
            <a:off x="414859" y="2245876"/>
            <a:ext cx="553454" cy="498336"/>
            <a:chOff x="512980" y="4055188"/>
            <a:chExt cx="1079500" cy="972000"/>
          </a:xfrm>
        </p:grpSpPr>
        <p:grpSp>
          <p:nvGrpSpPr>
            <p:cNvPr id="28" name="Groupe 64">
              <a:extLst>
                <a:ext uri="{FF2B5EF4-FFF2-40B4-BE49-F238E27FC236}">
                  <a16:creationId xmlns:a16="http://schemas.microsoft.com/office/drawing/2014/main" id="{D831320B-5A5D-4C2B-AF40-43EA83F0A9B6}"/>
                </a:ext>
              </a:extLst>
            </p:cNvPr>
            <p:cNvGrpSpPr/>
            <p:nvPr/>
          </p:nvGrpSpPr>
          <p:grpSpPr>
            <a:xfrm>
              <a:off x="545806" y="4055188"/>
              <a:ext cx="972000" cy="972000"/>
              <a:chOff x="545806" y="4055188"/>
              <a:chExt cx="972000" cy="972000"/>
            </a:xfrm>
          </p:grpSpPr>
          <p:sp>
            <p:nvSpPr>
              <p:cNvPr id="30" name="Ellipse 29">
                <a:extLst>
                  <a:ext uri="{FF2B5EF4-FFF2-40B4-BE49-F238E27FC236}">
                    <a16:creationId xmlns:a16="http://schemas.microsoft.com/office/drawing/2014/main" id="{F8C10157-5E8A-4413-AF83-5CC2A3098F3E}"/>
                  </a:ext>
                </a:extLst>
              </p:cNvPr>
              <p:cNvSpPr/>
              <p:nvPr/>
            </p:nvSpPr>
            <p:spPr bwMode="gray">
              <a:xfrm>
                <a:off x="545806" y="4055188"/>
                <a:ext cx="972000" cy="972000"/>
              </a:xfrm>
              <a:prstGeom prst="ellipse">
                <a:avLst/>
              </a:prstGeom>
              <a:solidFill>
                <a:schemeClr val="accent3"/>
              </a:solidFill>
              <a:ln w="41275" algn="ctr">
                <a:solidFill>
                  <a:schemeClr val="accent3"/>
                </a:solidFill>
                <a:miter lim="800000"/>
                <a:headEnd/>
                <a:tailEnd/>
              </a:ln>
              <a:effectLst/>
            </p:spPr>
            <p:txBody>
              <a:bodyPr lIns="288000" tIns="0" rIns="0" bIns="0" rtlCol="0" anchor="ctr"/>
              <a:lstStyle/>
              <a:p>
                <a:pPr algn="ctr" defTabSz="801688" eaLnBrk="0" hangingPunct="0"/>
                <a:endParaRPr lang="en-GB" sz="800" b="1" noProof="1">
                  <a:solidFill>
                    <a:srgbClr val="000000"/>
                  </a:solidFill>
                  <a:ea typeface="Open Sans Semibold" panose="020B0706030804020204" pitchFamily="34" charset="0"/>
                  <a:cs typeface="Open Sans Semibold" panose="020B0706030804020204" pitchFamily="34" charset="0"/>
                </a:endParaRPr>
              </a:p>
            </p:txBody>
          </p:sp>
          <p:sp>
            <p:nvSpPr>
              <p:cNvPr id="31" name="Forme libre 36">
                <a:extLst>
                  <a:ext uri="{FF2B5EF4-FFF2-40B4-BE49-F238E27FC236}">
                    <a16:creationId xmlns:a16="http://schemas.microsoft.com/office/drawing/2014/main" id="{E01EF1FF-EEB8-454D-94DC-67BCBBB3CCE0}"/>
                  </a:ext>
                </a:extLst>
              </p:cNvPr>
              <p:cNvSpPr>
                <a:spLocks noChangeAspect="1"/>
              </p:cNvSpPr>
              <p:nvPr/>
            </p:nvSpPr>
            <p:spPr bwMode="gray">
              <a:xfrm>
                <a:off x="688484" y="4120556"/>
                <a:ext cx="720000" cy="769622"/>
              </a:xfrm>
              <a:custGeom>
                <a:avLst/>
                <a:gdLst>
                  <a:gd name="connsiteX0" fmla="*/ 762234 w 1524001"/>
                  <a:gd name="connsiteY0" fmla="*/ 0 h 1709225"/>
                  <a:gd name="connsiteX1" fmla="*/ 1088393 w 1524001"/>
                  <a:gd name="connsiteY1" fmla="*/ 247779 h 1709225"/>
                  <a:gd name="connsiteX2" fmla="*/ 1088393 w 1524001"/>
                  <a:gd name="connsiteY2" fmla="*/ 392833 h 1709225"/>
                  <a:gd name="connsiteX3" fmla="*/ 1108019 w 1524001"/>
                  <a:gd name="connsiteY3" fmla="*/ 395942 h 1709225"/>
                  <a:gd name="connsiteX4" fmla="*/ 1114354 w 1524001"/>
                  <a:gd name="connsiteY4" fmla="*/ 404660 h 1709225"/>
                  <a:gd name="connsiteX5" fmla="*/ 1094884 w 1524001"/>
                  <a:gd name="connsiteY5" fmla="*/ 527588 h 1709225"/>
                  <a:gd name="connsiteX6" fmla="*/ 1086166 w 1524001"/>
                  <a:gd name="connsiteY6" fmla="*/ 533922 h 1709225"/>
                  <a:gd name="connsiteX7" fmla="*/ 1056062 w 1524001"/>
                  <a:gd name="connsiteY7" fmla="*/ 529154 h 1709225"/>
                  <a:gd name="connsiteX8" fmla="*/ 1049728 w 1524001"/>
                  <a:gd name="connsiteY8" fmla="*/ 520436 h 1709225"/>
                  <a:gd name="connsiteX9" fmla="*/ 1050150 w 1524001"/>
                  <a:gd name="connsiteY9" fmla="*/ 517770 h 1709225"/>
                  <a:gd name="connsiteX10" fmla="*/ 1037522 w 1524001"/>
                  <a:gd name="connsiteY10" fmla="*/ 544448 h 1709225"/>
                  <a:gd name="connsiteX11" fmla="*/ 993324 w 1524001"/>
                  <a:gd name="connsiteY11" fmla="*/ 714190 h 1709225"/>
                  <a:gd name="connsiteX12" fmla="*/ 981522 w 1524001"/>
                  <a:gd name="connsiteY12" fmla="*/ 804000 h 1709225"/>
                  <a:gd name="connsiteX13" fmla="*/ 978286 w 1524001"/>
                  <a:gd name="connsiteY13" fmla="*/ 875438 h 1709225"/>
                  <a:gd name="connsiteX14" fmla="*/ 1058605 w 1524001"/>
                  <a:gd name="connsiteY14" fmla="*/ 885174 h 1709225"/>
                  <a:gd name="connsiteX15" fmla="*/ 1524000 w 1524001"/>
                  <a:gd name="connsiteY15" fmla="*/ 1159332 h 1709225"/>
                  <a:gd name="connsiteX16" fmla="*/ 1524000 w 1524001"/>
                  <a:gd name="connsiteY16" fmla="*/ 1438684 h 1709225"/>
                  <a:gd name="connsiteX17" fmla="*/ 1524001 w 1524001"/>
                  <a:gd name="connsiteY17" fmla="*/ 1438691 h 1709225"/>
                  <a:gd name="connsiteX18" fmla="*/ 1524000 w 1524001"/>
                  <a:gd name="connsiteY18" fmla="*/ 1438698 h 1709225"/>
                  <a:gd name="connsiteX19" fmla="*/ 1524000 w 1524001"/>
                  <a:gd name="connsiteY19" fmla="*/ 1456873 h 1709225"/>
                  <a:gd name="connsiteX20" fmla="*/ 1521415 w 1524001"/>
                  <a:gd name="connsiteY20" fmla="*/ 1456873 h 1709225"/>
                  <a:gd name="connsiteX21" fmla="*/ 1520067 w 1524001"/>
                  <a:gd name="connsiteY21" fmla="*/ 1466352 h 1709225"/>
                  <a:gd name="connsiteX22" fmla="*/ 762001 w 1524001"/>
                  <a:gd name="connsiteY22" fmla="*/ 1709225 h 1709225"/>
                  <a:gd name="connsiteX23" fmla="*/ 3935 w 1524001"/>
                  <a:gd name="connsiteY23" fmla="*/ 1466352 h 1709225"/>
                  <a:gd name="connsiteX24" fmla="*/ 2587 w 1524001"/>
                  <a:gd name="connsiteY24" fmla="*/ 1456873 h 1709225"/>
                  <a:gd name="connsiteX25" fmla="*/ 0 w 1524001"/>
                  <a:gd name="connsiteY25" fmla="*/ 1456873 h 1709225"/>
                  <a:gd name="connsiteX26" fmla="*/ 0 w 1524001"/>
                  <a:gd name="connsiteY26" fmla="*/ 1159332 h 1709225"/>
                  <a:gd name="connsiteX27" fmla="*/ 465395 w 1524001"/>
                  <a:gd name="connsiteY27" fmla="*/ 885174 h 1709225"/>
                  <a:gd name="connsiteX28" fmla="*/ 546177 w 1524001"/>
                  <a:gd name="connsiteY28" fmla="*/ 875382 h 1709225"/>
                  <a:gd name="connsiteX29" fmla="*/ 542945 w 1524001"/>
                  <a:gd name="connsiteY29" fmla="*/ 804000 h 1709225"/>
                  <a:gd name="connsiteX30" fmla="*/ 531142 w 1524001"/>
                  <a:gd name="connsiteY30" fmla="*/ 714190 h 1709225"/>
                  <a:gd name="connsiteX31" fmla="*/ 486944 w 1524001"/>
                  <a:gd name="connsiteY31" fmla="*/ 544448 h 1709225"/>
                  <a:gd name="connsiteX32" fmla="*/ 478913 w 1524001"/>
                  <a:gd name="connsiteY32" fmla="*/ 527480 h 1709225"/>
                  <a:gd name="connsiteX33" fmla="*/ 473674 w 1524001"/>
                  <a:gd name="connsiteY33" fmla="*/ 534690 h 1709225"/>
                  <a:gd name="connsiteX34" fmla="*/ 443571 w 1524001"/>
                  <a:gd name="connsiteY34" fmla="*/ 539458 h 1709225"/>
                  <a:gd name="connsiteX35" fmla="*/ 434852 w 1524001"/>
                  <a:gd name="connsiteY35" fmla="*/ 533124 h 1709225"/>
                  <a:gd name="connsiteX36" fmla="*/ 415382 w 1524001"/>
                  <a:gd name="connsiteY36" fmla="*/ 410196 h 1709225"/>
                  <a:gd name="connsiteX37" fmla="*/ 421717 w 1524001"/>
                  <a:gd name="connsiteY37" fmla="*/ 401478 h 1709225"/>
                  <a:gd name="connsiteX38" fmla="*/ 436075 w 1524001"/>
                  <a:gd name="connsiteY38" fmla="*/ 399204 h 1709225"/>
                  <a:gd name="connsiteX39" fmla="*/ 436075 w 1524001"/>
                  <a:gd name="connsiteY39" fmla="*/ 247779 h 1709225"/>
                  <a:gd name="connsiteX40" fmla="*/ 762234 w 1524001"/>
                  <a:gd name="connsiteY40" fmla="*/ 0 h 1709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Lst>
                <a:rect l="l" t="t" r="r" b="b"/>
                <a:pathLst>
                  <a:path w="1524001" h="1709225">
                    <a:moveTo>
                      <a:pt x="762234" y="0"/>
                    </a:moveTo>
                    <a:cubicBezTo>
                      <a:pt x="942367" y="0"/>
                      <a:pt x="1088393" y="110934"/>
                      <a:pt x="1088393" y="247779"/>
                    </a:cubicBezTo>
                    <a:lnTo>
                      <a:pt x="1088393" y="392833"/>
                    </a:lnTo>
                    <a:lnTo>
                      <a:pt x="1108019" y="395942"/>
                    </a:lnTo>
                    <a:cubicBezTo>
                      <a:pt x="1112176" y="396600"/>
                      <a:pt x="1115012" y="400504"/>
                      <a:pt x="1114354" y="404660"/>
                    </a:cubicBezTo>
                    <a:lnTo>
                      <a:pt x="1094884" y="527588"/>
                    </a:lnTo>
                    <a:cubicBezTo>
                      <a:pt x="1094225" y="531744"/>
                      <a:pt x="1090322" y="534580"/>
                      <a:pt x="1086166" y="533922"/>
                    </a:cubicBezTo>
                    <a:lnTo>
                      <a:pt x="1056062" y="529154"/>
                    </a:lnTo>
                    <a:cubicBezTo>
                      <a:pt x="1051906" y="528496"/>
                      <a:pt x="1049069" y="524592"/>
                      <a:pt x="1049728" y="520436"/>
                    </a:cubicBezTo>
                    <a:lnTo>
                      <a:pt x="1050150" y="517770"/>
                    </a:lnTo>
                    <a:lnTo>
                      <a:pt x="1037522" y="544448"/>
                    </a:lnTo>
                    <a:cubicBezTo>
                      <a:pt x="1019132" y="595785"/>
                      <a:pt x="1003938" y="653099"/>
                      <a:pt x="993324" y="714190"/>
                    </a:cubicBezTo>
                    <a:cubicBezTo>
                      <a:pt x="988017" y="744735"/>
                      <a:pt x="984106" y="774778"/>
                      <a:pt x="981522" y="804000"/>
                    </a:cubicBezTo>
                    <a:lnTo>
                      <a:pt x="978286" y="875438"/>
                    </a:lnTo>
                    <a:lnTo>
                      <a:pt x="1058605" y="885174"/>
                    </a:lnTo>
                    <a:cubicBezTo>
                      <a:pt x="1332098" y="930343"/>
                      <a:pt x="1524000" y="1036087"/>
                      <a:pt x="1524000" y="1159332"/>
                    </a:cubicBezTo>
                    <a:lnTo>
                      <a:pt x="1524000" y="1438684"/>
                    </a:lnTo>
                    <a:lnTo>
                      <a:pt x="1524001" y="1438691"/>
                    </a:lnTo>
                    <a:lnTo>
                      <a:pt x="1524000" y="1438698"/>
                    </a:lnTo>
                    <a:lnTo>
                      <a:pt x="1524000" y="1456873"/>
                    </a:lnTo>
                    <a:lnTo>
                      <a:pt x="1521415" y="1456873"/>
                    </a:lnTo>
                    <a:lnTo>
                      <a:pt x="1520067" y="1466352"/>
                    </a:lnTo>
                    <a:cubicBezTo>
                      <a:pt x="1481045" y="1602770"/>
                      <a:pt x="1156540" y="1709225"/>
                      <a:pt x="762001" y="1709225"/>
                    </a:cubicBezTo>
                    <a:cubicBezTo>
                      <a:pt x="367463" y="1709225"/>
                      <a:pt x="42957" y="1602770"/>
                      <a:pt x="3935" y="1466352"/>
                    </a:cubicBezTo>
                    <a:lnTo>
                      <a:pt x="2587" y="1456873"/>
                    </a:lnTo>
                    <a:lnTo>
                      <a:pt x="0" y="1456873"/>
                    </a:lnTo>
                    <a:lnTo>
                      <a:pt x="0" y="1159332"/>
                    </a:lnTo>
                    <a:cubicBezTo>
                      <a:pt x="0" y="1036087"/>
                      <a:pt x="191902" y="930343"/>
                      <a:pt x="465395" y="885174"/>
                    </a:cubicBezTo>
                    <a:lnTo>
                      <a:pt x="546177" y="875382"/>
                    </a:lnTo>
                    <a:lnTo>
                      <a:pt x="542945" y="804000"/>
                    </a:lnTo>
                    <a:cubicBezTo>
                      <a:pt x="540360" y="774778"/>
                      <a:pt x="536449" y="744735"/>
                      <a:pt x="531142" y="714190"/>
                    </a:cubicBezTo>
                    <a:cubicBezTo>
                      <a:pt x="520528" y="653099"/>
                      <a:pt x="505334" y="595785"/>
                      <a:pt x="486944" y="544448"/>
                    </a:cubicBezTo>
                    <a:lnTo>
                      <a:pt x="478913" y="527480"/>
                    </a:lnTo>
                    <a:lnTo>
                      <a:pt x="473674" y="534690"/>
                    </a:lnTo>
                    <a:lnTo>
                      <a:pt x="443571" y="539458"/>
                    </a:lnTo>
                    <a:cubicBezTo>
                      <a:pt x="439414" y="540116"/>
                      <a:pt x="435511" y="537280"/>
                      <a:pt x="434852" y="533124"/>
                    </a:cubicBezTo>
                    <a:lnTo>
                      <a:pt x="415382" y="410196"/>
                    </a:lnTo>
                    <a:cubicBezTo>
                      <a:pt x="414724" y="406040"/>
                      <a:pt x="417560" y="402136"/>
                      <a:pt x="421717" y="401478"/>
                    </a:cubicBezTo>
                    <a:lnTo>
                      <a:pt x="436075" y="399204"/>
                    </a:lnTo>
                    <a:lnTo>
                      <a:pt x="436075" y="247779"/>
                    </a:lnTo>
                    <a:cubicBezTo>
                      <a:pt x="436075" y="110934"/>
                      <a:pt x="582101" y="0"/>
                      <a:pt x="762234" y="0"/>
                    </a:cubicBezTo>
                    <a:close/>
                  </a:path>
                </a:pathLst>
              </a:custGeom>
              <a:solidFill>
                <a:schemeClr val="accent4">
                  <a:lumMod val="40000"/>
                  <a:lumOff val="60000"/>
                </a:schemeClr>
              </a:solidFill>
              <a:ln w="6350" algn="ctr">
                <a:noFill/>
                <a:miter lim="800000"/>
                <a:headEnd/>
                <a:tailEnd/>
              </a:ln>
              <a:effectLst/>
            </p:spPr>
            <p:txBody>
              <a:bodyPr lIns="288000" tIns="0" rIns="0" bIns="0" rtlCol="0" anchor="ctr"/>
              <a:lstStyle/>
              <a:p>
                <a:pPr algn="ctr" defTabSz="801688" eaLnBrk="0" hangingPunct="0"/>
                <a:endParaRPr lang="en-GB" sz="800" b="1" noProof="1">
                  <a:solidFill>
                    <a:schemeClr val="tx2">
                      <a:lumMod val="50000"/>
                    </a:schemeClr>
                  </a:solidFill>
                  <a:ea typeface="Open Sans Semibold" panose="020B0706030804020204" pitchFamily="34" charset="0"/>
                  <a:cs typeface="Open Sans Semibold" panose="020B0706030804020204" pitchFamily="34" charset="0"/>
                </a:endParaRPr>
              </a:p>
            </p:txBody>
          </p:sp>
        </p:grpSp>
        <p:sp>
          <p:nvSpPr>
            <p:cNvPr id="29" name="Rectangle 28">
              <a:extLst>
                <a:ext uri="{FF2B5EF4-FFF2-40B4-BE49-F238E27FC236}">
                  <a16:creationId xmlns:a16="http://schemas.microsoft.com/office/drawing/2014/main" id="{A79A89BF-FA5F-42D2-A6C8-0F40697D82EB}"/>
                </a:ext>
              </a:extLst>
            </p:cNvPr>
            <p:cNvSpPr/>
            <p:nvPr/>
          </p:nvSpPr>
          <p:spPr bwMode="gray">
            <a:xfrm>
              <a:off x="512980" y="4533386"/>
              <a:ext cx="1079500" cy="335249"/>
            </a:xfrm>
            <a:prstGeom prst="rect">
              <a:avLst/>
            </a:prstGeom>
            <a:noFill/>
            <a:ln w="15875">
              <a:noFill/>
            </a:ln>
            <a:effectLst/>
          </p:spPr>
          <p:txBody>
            <a:bodyPr wrap="square" tIns="0" bIns="0" anchor="ctr" anchorCtr="1">
              <a:noAutofit/>
            </a:bodyPr>
            <a:lstStyle/>
            <a:p>
              <a:pPr algn="ctr">
                <a:buClr>
                  <a:srgbClr val="2A79FF">
                    <a:lumMod val="40000"/>
                    <a:lumOff val="60000"/>
                  </a:srgbClr>
                </a:buClr>
                <a:buSzPct val="150000"/>
              </a:pPr>
              <a:endParaRPr lang="fr-FR" sz="800" dirty="0">
                <a:solidFill>
                  <a:schemeClr val="tx2">
                    <a:lumMod val="50000"/>
                  </a:schemeClr>
                </a:solidFill>
                <a:ea typeface="Open Sans Semibold" panose="020B0706030804020204" pitchFamily="34" charset="0"/>
                <a:cs typeface="Open Sans Semibold" panose="020B0706030804020204" pitchFamily="34" charset="0"/>
              </a:endParaRPr>
            </a:p>
          </p:txBody>
        </p:sp>
      </p:grpSp>
      <p:sp>
        <p:nvSpPr>
          <p:cNvPr id="32" name="Flèche droite 13">
            <a:extLst>
              <a:ext uri="{FF2B5EF4-FFF2-40B4-BE49-F238E27FC236}">
                <a16:creationId xmlns:a16="http://schemas.microsoft.com/office/drawing/2014/main" id="{55A851AA-436A-4B70-8171-3C35FB9AF5BD}"/>
              </a:ext>
            </a:extLst>
          </p:cNvPr>
          <p:cNvSpPr/>
          <p:nvPr/>
        </p:nvSpPr>
        <p:spPr>
          <a:xfrm>
            <a:off x="5645888" y="2352239"/>
            <a:ext cx="375739"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3" name="Flèche droite 88">
            <a:extLst>
              <a:ext uri="{FF2B5EF4-FFF2-40B4-BE49-F238E27FC236}">
                <a16:creationId xmlns:a16="http://schemas.microsoft.com/office/drawing/2014/main" id="{F9A2C659-1105-4607-8E68-F7D5F155F23D}"/>
              </a:ext>
            </a:extLst>
          </p:cNvPr>
          <p:cNvSpPr/>
          <p:nvPr/>
        </p:nvSpPr>
        <p:spPr>
          <a:xfrm>
            <a:off x="1181924" y="2352239"/>
            <a:ext cx="375739"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4" name="ZoneTexte 33">
            <a:extLst>
              <a:ext uri="{FF2B5EF4-FFF2-40B4-BE49-F238E27FC236}">
                <a16:creationId xmlns:a16="http://schemas.microsoft.com/office/drawing/2014/main" id="{3A34D50E-418F-4DF3-B905-77D6703F16BA}"/>
              </a:ext>
            </a:extLst>
          </p:cNvPr>
          <p:cNvSpPr txBox="1"/>
          <p:nvPr/>
        </p:nvSpPr>
        <p:spPr>
          <a:xfrm>
            <a:off x="330784" y="2773608"/>
            <a:ext cx="698909" cy="307777"/>
          </a:xfrm>
          <a:prstGeom prst="rect">
            <a:avLst/>
          </a:prstGeom>
          <a:noFill/>
        </p:spPr>
        <p:txBody>
          <a:bodyPr wrap="none" rtlCol="0">
            <a:spAutoFit/>
          </a:bodyPr>
          <a:lstStyle/>
          <a:p>
            <a:r>
              <a:rPr lang="fr-FR" sz="1400" b="1" dirty="0">
                <a:solidFill>
                  <a:schemeClr val="accent3"/>
                </a:solidFill>
              </a:rPr>
              <a:t>Usager</a:t>
            </a:r>
          </a:p>
        </p:txBody>
      </p:sp>
    </p:spTree>
    <p:extLst>
      <p:ext uri="{BB962C8B-B14F-4D97-AF65-F5344CB8AC3E}">
        <p14:creationId xmlns:p14="http://schemas.microsoft.com/office/powerpoint/2010/main" val="17231170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anchor="t"/>
          <a:lstStyle/>
          <a:p>
            <a:r>
              <a:rPr lang="fr-FR" sz="2000" dirty="0"/>
              <a:t>1. Cas métier : démonstration</a:t>
            </a:r>
          </a:p>
        </p:txBody>
      </p:sp>
      <p:sp>
        <p:nvSpPr>
          <p:cNvPr id="7" name="Titre 6"/>
          <p:cNvSpPr>
            <a:spLocks noGrp="1"/>
          </p:cNvSpPr>
          <p:nvPr>
            <p:ph type="title"/>
          </p:nvPr>
        </p:nvSpPr>
        <p:spPr/>
        <p:txBody>
          <a:bodyPr/>
          <a:lstStyle/>
          <a:p>
            <a:r>
              <a:rPr lang="fr-FR" b="1" dirty="0"/>
              <a:t>1. PRÉSENTATION DU CAS «TRAITEMENT DES DEMANDES DES CONTRIBUABLES»</a:t>
            </a:r>
            <a:br>
              <a:rPr lang="it-IT" dirty="0"/>
            </a:br>
            <a:endParaRPr lang="fr-FR" dirty="0"/>
          </a:p>
        </p:txBody>
      </p:sp>
      <p:pic>
        <p:nvPicPr>
          <p:cNvPr id="4" name="Image 3">
            <a:extLst>
              <a:ext uri="{FF2B5EF4-FFF2-40B4-BE49-F238E27FC236}">
                <a16:creationId xmlns:a16="http://schemas.microsoft.com/office/drawing/2014/main" id="{3F4C47C2-9C1C-4E44-8D52-B433A23645FE}"/>
              </a:ext>
            </a:extLst>
          </p:cNvPr>
          <p:cNvPicPr>
            <a:picLocks noChangeAspect="1"/>
          </p:cNvPicPr>
          <p:nvPr/>
        </p:nvPicPr>
        <p:blipFill rotWithShape="1">
          <a:blip r:embed="rId3"/>
          <a:srcRect l="72576" t="20371" r="1591" b="6902"/>
          <a:stretch/>
        </p:blipFill>
        <p:spPr>
          <a:xfrm>
            <a:off x="2969640" y="1001578"/>
            <a:ext cx="3204719" cy="5074921"/>
          </a:xfrm>
          <a:prstGeom prst="rect">
            <a:avLst/>
          </a:prstGeom>
          <a:ln>
            <a:solidFill>
              <a:schemeClr val="tx2">
                <a:lumMod val="60000"/>
                <a:lumOff val="40000"/>
              </a:schemeClr>
            </a:solidFill>
          </a:ln>
        </p:spPr>
      </p:pic>
    </p:spTree>
    <p:extLst>
      <p:ext uri="{BB962C8B-B14F-4D97-AF65-F5344CB8AC3E}">
        <p14:creationId xmlns:p14="http://schemas.microsoft.com/office/powerpoint/2010/main" val="3723433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a:xfrm>
            <a:off x="450000" y="461578"/>
            <a:ext cx="8474294" cy="540000"/>
          </a:xfrm>
        </p:spPr>
        <p:txBody>
          <a:bodyPr anchor="t"/>
          <a:lstStyle/>
          <a:p>
            <a:r>
              <a:rPr lang="fr-FR" sz="2000" dirty="0"/>
              <a:t>2. Choix techniques</a:t>
            </a:r>
          </a:p>
        </p:txBody>
      </p:sp>
      <p:sp>
        <p:nvSpPr>
          <p:cNvPr id="7" name="Titre 6"/>
          <p:cNvSpPr>
            <a:spLocks noGrp="1"/>
          </p:cNvSpPr>
          <p:nvPr>
            <p:ph type="title"/>
          </p:nvPr>
        </p:nvSpPr>
        <p:spPr/>
        <p:txBody>
          <a:bodyPr/>
          <a:lstStyle/>
          <a:p>
            <a:r>
              <a:rPr lang="fr-FR" b="1" dirty="0"/>
              <a:t>1. PRÉSENTATION DU CAS «TRAITEMENT DES DEMANDES DES CONTRIBUABLES»</a:t>
            </a:r>
          </a:p>
        </p:txBody>
      </p:sp>
      <p:sp>
        <p:nvSpPr>
          <p:cNvPr id="9" name="Rectangle à coins arrondis 15">
            <a:extLst>
              <a:ext uri="{FF2B5EF4-FFF2-40B4-BE49-F238E27FC236}">
                <a16:creationId xmlns:a16="http://schemas.microsoft.com/office/drawing/2014/main" id="{F0E06E2F-F48A-4F14-AE86-4E4CE3EB8785}"/>
              </a:ext>
            </a:extLst>
          </p:cNvPr>
          <p:cNvSpPr/>
          <p:nvPr/>
        </p:nvSpPr>
        <p:spPr>
          <a:xfrm>
            <a:off x="1026000" y="1324693"/>
            <a:ext cx="7092000" cy="1528236"/>
          </a:xfrm>
          <a:prstGeom prst="roundRect">
            <a:avLst>
              <a:gd name="adj" fmla="val 4973"/>
            </a:avLst>
          </a:prstGeom>
          <a:solidFill>
            <a:schemeClr val="accent2">
              <a:lumMod val="20000"/>
              <a:lumOff val="80000"/>
            </a:schemeClr>
          </a:solidFill>
          <a:ln w="12700" cap="flat" cmpd="sng" algn="ctr">
            <a:noFill/>
            <a:prstDash val="solid"/>
            <a:miter lim="800000"/>
          </a:ln>
          <a:effectLst/>
        </p:spPr>
        <p:txBody>
          <a:bodyPr wrap="square" lIns="108000" tIns="108000" rIns="108000" bIns="144000" rtlCol="0" anchor="ctr">
            <a:noAutofit/>
          </a:bodyPr>
          <a:lstStyle/>
          <a:p>
            <a:pPr lvl="0" algn="ctr">
              <a:defRPr/>
            </a:pPr>
            <a:r>
              <a:rPr lang="fr-FR" sz="2000" b="1" kern="0" dirty="0">
                <a:solidFill>
                  <a:schemeClr val="accent3"/>
                </a:solidFill>
                <a:ea typeface="Open Sans Semibold" panose="020B0706030804020204" pitchFamily="34" charset="0"/>
                <a:cs typeface="Open Sans Semibold" panose="020B0706030804020204" pitchFamily="34" charset="0"/>
              </a:rPr>
              <a:t>Contraintes</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Préférence de la DSI de l’administration fiscale pour les solutions open-source</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La solution doit être installée chez le client</a:t>
            </a:r>
          </a:p>
          <a:p>
            <a:pPr marL="342900" lvl="0" indent="-342900">
              <a:lnSpc>
                <a:spcPts val="1680"/>
              </a:lnSpc>
              <a:spcBef>
                <a:spcPts val="600"/>
              </a:spcBef>
              <a:buClr>
                <a:schemeClr val="accent3"/>
              </a:buClr>
              <a:buFont typeface="Wingdings" panose="05000000000000000000" pitchFamily="2" charset="2"/>
              <a:buChar char="§"/>
              <a:defRPr/>
            </a:pPr>
            <a:r>
              <a:rPr lang="fr-FR" sz="1600" kern="0" dirty="0">
                <a:solidFill>
                  <a:schemeClr val="bg2">
                    <a:lumMod val="50000"/>
                  </a:schemeClr>
                </a:solidFill>
                <a:ea typeface="Open Sans Semibold" panose="020B0706030804020204" pitchFamily="34" charset="0"/>
                <a:cs typeface="Open Sans Semibold" panose="020B0706030804020204" pitchFamily="34" charset="0"/>
              </a:rPr>
              <a:t>Le moteur doit supporter une complexité croissante de règles</a:t>
            </a:r>
          </a:p>
        </p:txBody>
      </p:sp>
      <p:sp>
        <p:nvSpPr>
          <p:cNvPr id="11" name="Rectangle à coins arrondis 17">
            <a:extLst>
              <a:ext uri="{FF2B5EF4-FFF2-40B4-BE49-F238E27FC236}">
                <a16:creationId xmlns:a16="http://schemas.microsoft.com/office/drawing/2014/main" id="{CCE2FFC7-5E97-4779-988A-17073071FBC2}"/>
              </a:ext>
            </a:extLst>
          </p:cNvPr>
          <p:cNvSpPr/>
          <p:nvPr/>
        </p:nvSpPr>
        <p:spPr>
          <a:xfrm>
            <a:off x="2643552" y="3176044"/>
            <a:ext cx="3856896" cy="1169821"/>
          </a:xfrm>
          <a:prstGeom prst="roundRect">
            <a:avLst>
              <a:gd name="adj" fmla="val 9086"/>
            </a:avLst>
          </a:prstGeom>
          <a:solidFill>
            <a:schemeClr val="accent3">
              <a:lumMod val="20000"/>
              <a:lumOff val="80000"/>
            </a:schemeClr>
          </a:solidFill>
          <a:ln w="12700" cap="flat" cmpd="sng" algn="ctr">
            <a:noFill/>
            <a:prstDash val="solid"/>
            <a:miter lim="800000"/>
          </a:ln>
          <a:effectLst/>
        </p:spPr>
        <p:txBody>
          <a:bodyPr wrap="square" lIns="108000" tIns="108000" rIns="108000" bIns="144000" rtlCol="0" anchor="ctr">
            <a:noAutofit/>
          </a:bodyPr>
          <a:lstStyle/>
          <a:p>
            <a:pPr algn="ctr"/>
            <a:r>
              <a:rPr lang="fr-FR" sz="2000" b="1" kern="0" dirty="0">
                <a:solidFill>
                  <a:schemeClr val="accent3"/>
                </a:solidFill>
              </a:rPr>
              <a:t>Choix</a:t>
            </a:r>
          </a:p>
          <a:p>
            <a:pPr marL="285750" indent="-285750">
              <a:lnSpc>
                <a:spcPts val="1680"/>
              </a:lnSpc>
              <a:spcBef>
                <a:spcPts val="600"/>
              </a:spcBef>
              <a:buClr>
                <a:schemeClr val="accent3"/>
              </a:buClr>
              <a:buFont typeface="Wingdings" panose="05000000000000000000" pitchFamily="2" charset="2"/>
              <a:buChar char="§"/>
            </a:pPr>
            <a:r>
              <a:rPr lang="fr-FR" sz="1600" kern="0" dirty="0">
                <a:solidFill>
                  <a:schemeClr val="bg2">
                    <a:lumMod val="50000"/>
                  </a:schemeClr>
                </a:solidFill>
              </a:rPr>
              <a:t>Moteur de </a:t>
            </a:r>
            <a:r>
              <a:rPr lang="fr-FR" sz="1600" kern="0" dirty="0" err="1">
                <a:solidFill>
                  <a:schemeClr val="bg2">
                    <a:lumMod val="50000"/>
                  </a:schemeClr>
                </a:solidFill>
              </a:rPr>
              <a:t>ChatBot</a:t>
            </a:r>
            <a:r>
              <a:rPr lang="fr-FR" sz="1600" kern="0" dirty="0">
                <a:solidFill>
                  <a:schemeClr val="bg2">
                    <a:lumMod val="50000"/>
                  </a:schemeClr>
                </a:solidFill>
              </a:rPr>
              <a:t> : </a:t>
            </a:r>
            <a:r>
              <a:rPr lang="fr-FR" sz="1600" kern="0" dirty="0" err="1">
                <a:solidFill>
                  <a:schemeClr val="bg2">
                    <a:lumMod val="50000"/>
                  </a:schemeClr>
                </a:solidFill>
              </a:rPr>
              <a:t>ChatScript</a:t>
            </a:r>
            <a:endParaRPr lang="fr-FR" sz="1600" kern="0" dirty="0">
              <a:solidFill>
                <a:schemeClr val="bg2">
                  <a:lumMod val="50000"/>
                </a:schemeClr>
              </a:solidFill>
            </a:endParaRPr>
          </a:p>
          <a:p>
            <a:pPr marL="285750" indent="-285750">
              <a:lnSpc>
                <a:spcPts val="1680"/>
              </a:lnSpc>
              <a:spcBef>
                <a:spcPts val="600"/>
              </a:spcBef>
              <a:buClr>
                <a:schemeClr val="accent3"/>
              </a:buClr>
              <a:buFont typeface="Wingdings" panose="05000000000000000000" pitchFamily="2" charset="2"/>
              <a:buChar char="§"/>
            </a:pPr>
            <a:r>
              <a:rPr lang="fr-FR" sz="1600" kern="0" dirty="0" err="1">
                <a:solidFill>
                  <a:schemeClr val="bg2">
                    <a:lumMod val="50000"/>
                  </a:schemeClr>
                </a:solidFill>
              </a:rPr>
              <a:t>Webchat</a:t>
            </a:r>
            <a:r>
              <a:rPr lang="fr-FR" sz="1600" kern="0" dirty="0">
                <a:solidFill>
                  <a:schemeClr val="bg2">
                    <a:lumMod val="50000"/>
                  </a:schemeClr>
                </a:solidFill>
              </a:rPr>
              <a:t> : smooch.io, solution en cloud</a:t>
            </a:r>
          </a:p>
        </p:txBody>
      </p:sp>
      <p:sp>
        <p:nvSpPr>
          <p:cNvPr id="12" name="Flèche droite 13">
            <a:extLst>
              <a:ext uri="{FF2B5EF4-FFF2-40B4-BE49-F238E27FC236}">
                <a16:creationId xmlns:a16="http://schemas.microsoft.com/office/drawing/2014/main" id="{BB106819-549D-45DA-9BA4-B22FEE3D93D4}"/>
              </a:ext>
            </a:extLst>
          </p:cNvPr>
          <p:cNvSpPr/>
          <p:nvPr/>
        </p:nvSpPr>
        <p:spPr>
          <a:xfrm rot="5400000">
            <a:off x="4428000" y="2765375"/>
            <a:ext cx="288000" cy="285611"/>
          </a:xfrm>
          <a:prstGeom prst="rightArrow">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1489808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lIns="0" tIns="36000" rIns="0" bIns="0" anchor="t"/>
          <a:lstStyle/>
          <a:p>
            <a:r>
              <a:rPr lang="fr-FR" sz="2000" dirty="0"/>
              <a:t>3. Architecture</a:t>
            </a:r>
          </a:p>
        </p:txBody>
      </p:sp>
      <p:sp>
        <p:nvSpPr>
          <p:cNvPr id="7" name="Titre 6"/>
          <p:cNvSpPr>
            <a:spLocks noGrp="1"/>
          </p:cNvSpPr>
          <p:nvPr>
            <p:ph type="title"/>
          </p:nvPr>
        </p:nvSpPr>
        <p:spPr/>
        <p:txBody>
          <a:bodyPr/>
          <a:lstStyle/>
          <a:p>
            <a:r>
              <a:rPr lang="it-IT" b="1" dirty="0"/>
              <a:t>1. PRÉSENTATION DU CAS «TRAITEMENT DES DEMANDES DES CONTRIBUABLES»</a:t>
            </a:r>
            <a:endParaRPr lang="fr-FR" dirty="0"/>
          </a:p>
        </p:txBody>
      </p:sp>
      <p:sp>
        <p:nvSpPr>
          <p:cNvPr id="9" name="Rectangle 8">
            <a:extLst>
              <a:ext uri="{FF2B5EF4-FFF2-40B4-BE49-F238E27FC236}">
                <a16:creationId xmlns:a16="http://schemas.microsoft.com/office/drawing/2014/main" id="{7C9429FA-2CEF-4E8C-B6AC-3016B8B61AE7}"/>
              </a:ext>
            </a:extLst>
          </p:cNvPr>
          <p:cNvSpPr/>
          <p:nvPr/>
        </p:nvSpPr>
        <p:spPr>
          <a:xfrm>
            <a:off x="5889656" y="1421801"/>
            <a:ext cx="1080000" cy="864000"/>
          </a:xfrm>
          <a:prstGeom prst="rect">
            <a:avLst/>
          </a:prstGeom>
          <a:solidFill>
            <a:schemeClr val="accent3">
              <a:lumMod val="60000"/>
              <a:lumOff val="4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kumimoji="0" lang="fr-FR" sz="1400" b="1" i="0" u="none" strike="noStrike" kern="0" cap="none" spc="0" normalizeH="0" baseline="0" noProof="0" dirty="0" err="1">
                <a:ln>
                  <a:noFill/>
                </a:ln>
                <a:solidFill>
                  <a:srgbClr val="FFFFFF"/>
                </a:solidFill>
                <a:effectLst/>
                <a:uLnTx/>
                <a:uFillTx/>
                <a:cs typeface="Arial" charset="0"/>
              </a:rPr>
              <a:t>ChatScript</a:t>
            </a:r>
            <a:endParaRPr kumimoji="0" lang="fr-FR" sz="1400" b="1" i="0" u="none" strike="noStrike" kern="0" cap="none" spc="0" normalizeH="0" baseline="0" noProof="0" dirty="0">
              <a:ln>
                <a:noFill/>
              </a:ln>
              <a:solidFill>
                <a:srgbClr val="FFFFFF"/>
              </a:solidFill>
              <a:effectLst/>
              <a:uLnTx/>
              <a:uFillTx/>
              <a:cs typeface="Arial" charset="0"/>
            </a:endParaRPr>
          </a:p>
          <a:p>
            <a:pPr marL="0" marR="0" lvl="0" indent="0" algn="ctr" defTabSz="801688" eaLnBrk="0" fontAlgn="auto" latinLnBrk="0" hangingPunct="0">
              <a:lnSpc>
                <a:spcPct val="100000"/>
              </a:lnSpc>
              <a:spcBef>
                <a:spcPts val="0"/>
              </a:spcBef>
              <a:spcAft>
                <a:spcPts val="0"/>
              </a:spcAft>
              <a:buClrTx/>
              <a:buSzTx/>
              <a:buFontTx/>
              <a:buNone/>
              <a:tabLst/>
              <a:defRPr/>
            </a:pPr>
            <a:r>
              <a:rPr lang="fr-FR" sz="1400" b="1" i="1" kern="0" dirty="0">
                <a:solidFill>
                  <a:srgbClr val="FFFFFF"/>
                </a:solidFill>
                <a:cs typeface="Arial" charset="0"/>
              </a:rPr>
              <a:t>AWS EC2</a:t>
            </a:r>
            <a:endParaRPr kumimoji="0" lang="fr-FR" sz="1400" b="1" i="1" u="none" strike="noStrike" kern="0" cap="none" spc="0" normalizeH="0" baseline="0" noProof="0" dirty="0">
              <a:ln>
                <a:noFill/>
              </a:ln>
              <a:solidFill>
                <a:srgbClr val="FFFFFF"/>
              </a:solidFill>
              <a:effectLst/>
              <a:uLnTx/>
              <a:uFillTx/>
              <a:cs typeface="Arial" charset="0"/>
            </a:endParaRPr>
          </a:p>
        </p:txBody>
      </p:sp>
      <p:sp>
        <p:nvSpPr>
          <p:cNvPr id="10" name="Rectangle 9">
            <a:extLst>
              <a:ext uri="{FF2B5EF4-FFF2-40B4-BE49-F238E27FC236}">
                <a16:creationId xmlns:a16="http://schemas.microsoft.com/office/drawing/2014/main" id="{1EF25F4D-8D2F-40A8-AFB4-728402DFF8DE}"/>
              </a:ext>
            </a:extLst>
          </p:cNvPr>
          <p:cNvSpPr/>
          <p:nvPr/>
        </p:nvSpPr>
        <p:spPr>
          <a:xfrm>
            <a:off x="3360129" y="1366321"/>
            <a:ext cx="1080000" cy="864000"/>
          </a:xfrm>
          <a:prstGeom prst="rect">
            <a:avLst/>
          </a:prstGeom>
          <a:solidFill>
            <a:schemeClr val="tx1">
              <a:lumMod val="20000"/>
              <a:lumOff val="8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lang="fr-FR" sz="1400" kern="0" dirty="0">
                <a:solidFill>
                  <a:schemeClr val="tx2">
                    <a:lumMod val="50000"/>
                  </a:schemeClr>
                </a:solidFill>
                <a:ea typeface="ＭＳ Ｐゴシック" charset="0"/>
                <a:cs typeface="Arial" charset="0"/>
              </a:rPr>
              <a:t>pont</a:t>
            </a:r>
          </a:p>
          <a:p>
            <a:pPr marL="0" marR="0" lvl="0" indent="0" algn="ctr" defTabSz="801688" eaLnBrk="0" fontAlgn="auto" latinLnBrk="0" hangingPunct="0">
              <a:lnSpc>
                <a:spcPct val="100000"/>
              </a:lnSpc>
              <a:spcBef>
                <a:spcPts val="0"/>
              </a:spcBef>
              <a:spcAft>
                <a:spcPts val="0"/>
              </a:spcAft>
              <a:buClrTx/>
              <a:buSzTx/>
              <a:buFontTx/>
              <a:buNone/>
              <a:tabLst/>
              <a:defRPr/>
            </a:pPr>
            <a:r>
              <a:rPr lang="fr-FR" sz="1400" kern="0" dirty="0">
                <a:solidFill>
                  <a:schemeClr val="tx2">
                    <a:lumMod val="50000"/>
                  </a:schemeClr>
                </a:solidFill>
                <a:ea typeface="ＭＳ Ｐゴシック" charset="0"/>
                <a:cs typeface="Arial" charset="0"/>
              </a:rPr>
              <a:t>node.js </a:t>
            </a:r>
          </a:p>
          <a:p>
            <a:pPr marL="0" marR="0" lvl="0" indent="0" algn="ctr" defTabSz="801688" eaLnBrk="0" fontAlgn="auto" latinLnBrk="0" hangingPunct="0">
              <a:lnSpc>
                <a:spcPct val="100000"/>
              </a:lnSpc>
              <a:spcBef>
                <a:spcPts val="0"/>
              </a:spcBef>
              <a:spcAft>
                <a:spcPts val="0"/>
              </a:spcAft>
              <a:buClrTx/>
              <a:buSzTx/>
              <a:buFontTx/>
              <a:buNone/>
              <a:tabLst/>
              <a:defRPr/>
            </a:pPr>
            <a:r>
              <a:rPr lang="fr-FR" sz="1400" i="1" kern="0" dirty="0" err="1">
                <a:solidFill>
                  <a:schemeClr val="tx2">
                    <a:lumMod val="50000"/>
                  </a:schemeClr>
                </a:solidFill>
                <a:ea typeface="ＭＳ Ｐゴシック" charset="0"/>
                <a:cs typeface="Arial" charset="0"/>
              </a:rPr>
              <a:t>heroku</a:t>
            </a:r>
            <a:endParaRPr kumimoji="0" lang="fr-FR" sz="1200" b="0" i="1" u="none" strike="noStrike" kern="0" cap="none" spc="0" normalizeH="0" baseline="0" noProof="0" dirty="0">
              <a:ln>
                <a:noFill/>
              </a:ln>
              <a:solidFill>
                <a:schemeClr val="tx2">
                  <a:lumMod val="50000"/>
                </a:schemeClr>
              </a:solidFill>
              <a:effectLst/>
              <a:uLnTx/>
              <a:uFillTx/>
              <a:ea typeface="ＭＳ Ｐゴシック" charset="0"/>
              <a:cs typeface="Arial" charset="0"/>
            </a:endParaRPr>
          </a:p>
        </p:txBody>
      </p:sp>
      <p:sp>
        <p:nvSpPr>
          <p:cNvPr id="11" name="Rectangle 10">
            <a:extLst>
              <a:ext uri="{FF2B5EF4-FFF2-40B4-BE49-F238E27FC236}">
                <a16:creationId xmlns:a16="http://schemas.microsoft.com/office/drawing/2014/main" id="{32721ECA-EF57-4F70-8758-BAEE87677881}"/>
              </a:ext>
            </a:extLst>
          </p:cNvPr>
          <p:cNvSpPr/>
          <p:nvPr/>
        </p:nvSpPr>
        <p:spPr>
          <a:xfrm>
            <a:off x="7246916" y="3137880"/>
            <a:ext cx="1283508" cy="653376"/>
          </a:xfrm>
          <a:prstGeom prst="rect">
            <a:avLst/>
          </a:prstGeom>
          <a:solidFill>
            <a:srgbClr val="1695C8">
              <a:lumMod val="40000"/>
              <a:lumOff val="60000"/>
            </a:srgbClr>
          </a:solidFill>
          <a:ln w="12700" algn="ctr">
            <a:solidFill>
              <a:sysClr val="windowText" lastClr="000000"/>
            </a:solidFill>
            <a:prstDash val="dash"/>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kumimoji="0" lang="fr-FR" sz="1400" b="0" i="0" u="none" strike="noStrike" kern="0" cap="none" spc="0" normalizeH="0" baseline="0" noProof="0" dirty="0" err="1">
                <a:ln>
                  <a:noFill/>
                </a:ln>
                <a:solidFill>
                  <a:schemeClr val="tx2">
                    <a:lumMod val="50000"/>
                  </a:schemeClr>
                </a:solidFill>
                <a:effectLst/>
                <a:uLnTx/>
                <a:uFillTx/>
                <a:ea typeface="ＭＳ Ｐゴシック" charset="0"/>
                <a:cs typeface="Arial" charset="0"/>
              </a:rPr>
              <a:t>backends</a:t>
            </a:r>
            <a:endParaRPr kumimoji="0" lang="fr-FR" sz="1400" b="0" i="0" u="none" strike="noStrike" kern="0" cap="none" spc="0" normalizeH="0" baseline="0" noProof="0" dirty="0">
              <a:ln>
                <a:noFill/>
              </a:ln>
              <a:solidFill>
                <a:schemeClr val="tx2">
                  <a:lumMod val="50000"/>
                </a:schemeClr>
              </a:solidFill>
              <a:effectLst/>
              <a:uLnTx/>
              <a:uFillTx/>
              <a:ea typeface="ＭＳ Ｐゴシック" charset="0"/>
              <a:cs typeface="Arial" charset="0"/>
            </a:endParaRPr>
          </a:p>
        </p:txBody>
      </p:sp>
      <p:cxnSp>
        <p:nvCxnSpPr>
          <p:cNvPr id="12" name="Connecteur droit avec flèche 11">
            <a:extLst>
              <a:ext uri="{FF2B5EF4-FFF2-40B4-BE49-F238E27FC236}">
                <a16:creationId xmlns:a16="http://schemas.microsoft.com/office/drawing/2014/main" id="{15A4AC8C-DEAD-4CF0-9615-0E49EB2C9294}"/>
              </a:ext>
            </a:extLst>
          </p:cNvPr>
          <p:cNvCxnSpPr>
            <a:cxnSpLocks/>
          </p:cNvCxnSpPr>
          <p:nvPr/>
        </p:nvCxnSpPr>
        <p:spPr>
          <a:xfrm>
            <a:off x="4440129" y="1602801"/>
            <a:ext cx="1449528" cy="0"/>
          </a:xfrm>
          <a:prstGeom prst="straightConnector1">
            <a:avLst/>
          </a:prstGeom>
          <a:noFill/>
          <a:ln w="25400" cap="flat" cmpd="sng" algn="ctr">
            <a:solidFill>
              <a:schemeClr val="accent3"/>
            </a:solidFill>
            <a:prstDash val="solid"/>
            <a:miter lim="800000"/>
            <a:headEnd type="none" w="med" len="med"/>
            <a:tailEnd type="arrow" w="med" len="med"/>
          </a:ln>
          <a:effectLst/>
        </p:spPr>
      </p:cxnSp>
      <p:sp>
        <p:nvSpPr>
          <p:cNvPr id="13" name="ZoneTexte 12">
            <a:extLst>
              <a:ext uri="{FF2B5EF4-FFF2-40B4-BE49-F238E27FC236}">
                <a16:creationId xmlns:a16="http://schemas.microsoft.com/office/drawing/2014/main" id="{B833E8B3-56BD-4230-8F7F-47C4A102062E}"/>
              </a:ext>
            </a:extLst>
          </p:cNvPr>
          <p:cNvSpPr txBox="1"/>
          <p:nvPr/>
        </p:nvSpPr>
        <p:spPr>
          <a:xfrm>
            <a:off x="4639268" y="2056373"/>
            <a:ext cx="1262743" cy="261610"/>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FR" sz="1100" b="0" i="1" u="none" strike="noStrike" kern="0" cap="none" spc="0" normalizeH="0" baseline="0" noProof="0" dirty="0">
                <a:ln>
                  <a:noFill/>
                </a:ln>
                <a:solidFill>
                  <a:schemeClr val="tx2">
                    <a:lumMod val="50000"/>
                  </a:schemeClr>
                </a:solidFill>
                <a:effectLst/>
                <a:uLnTx/>
                <a:uFillTx/>
              </a:rPr>
              <a:t>sockets TCP</a:t>
            </a:r>
          </a:p>
        </p:txBody>
      </p:sp>
      <p:cxnSp>
        <p:nvCxnSpPr>
          <p:cNvPr id="14" name="Connecteur droit avec flèche 13">
            <a:extLst>
              <a:ext uri="{FF2B5EF4-FFF2-40B4-BE49-F238E27FC236}">
                <a16:creationId xmlns:a16="http://schemas.microsoft.com/office/drawing/2014/main" id="{27359C15-0EC3-4785-8C75-49753952EB2D}"/>
              </a:ext>
            </a:extLst>
          </p:cNvPr>
          <p:cNvCxnSpPr>
            <a:cxnSpLocks/>
            <a:stCxn id="9" idx="2"/>
            <a:endCxn id="11" idx="1"/>
          </p:cNvCxnSpPr>
          <p:nvPr/>
        </p:nvCxnSpPr>
        <p:spPr>
          <a:xfrm>
            <a:off x="6429656" y="2285801"/>
            <a:ext cx="817260" cy="1178767"/>
          </a:xfrm>
          <a:prstGeom prst="straightConnector1">
            <a:avLst/>
          </a:prstGeom>
          <a:noFill/>
          <a:ln w="25400" cap="flat" cmpd="sng" algn="ctr">
            <a:solidFill>
              <a:schemeClr val="accent3"/>
            </a:solidFill>
            <a:prstDash val="dash"/>
            <a:miter lim="800000"/>
            <a:headEnd type="none" w="med" len="med"/>
            <a:tailEnd type="arrow" w="med" len="med"/>
          </a:ln>
          <a:effectLst/>
        </p:spPr>
      </p:cxnSp>
      <p:sp>
        <p:nvSpPr>
          <p:cNvPr id="15" name="Rectangle 14">
            <a:extLst>
              <a:ext uri="{FF2B5EF4-FFF2-40B4-BE49-F238E27FC236}">
                <a16:creationId xmlns:a16="http://schemas.microsoft.com/office/drawing/2014/main" id="{064CB56E-06EC-4AA9-A054-80FDEFCD2D60}"/>
              </a:ext>
            </a:extLst>
          </p:cNvPr>
          <p:cNvSpPr/>
          <p:nvPr/>
        </p:nvSpPr>
        <p:spPr>
          <a:xfrm>
            <a:off x="6883689" y="1591015"/>
            <a:ext cx="2019186" cy="414613"/>
          </a:xfrm>
          <a:prstGeom prst="rect">
            <a:avLst/>
          </a:prstGeom>
          <a:solidFill>
            <a:srgbClr val="0E6284"/>
          </a:solidFill>
          <a:ln>
            <a:noFill/>
          </a:ln>
        </p:spPr>
        <p:txBody>
          <a:bodyPr wrap="square" lIns="0" tIns="0" rIns="0" bIns="0" rtlCol="0" anchor="ctr">
            <a:noAutofit/>
          </a:bodyPr>
          <a:lstStyle/>
          <a:p>
            <a:pPr marL="0" marR="0" lvl="0" indent="-305647" algn="ctr" defTabSz="914400" eaLnBrk="1" fontAlgn="auto" latinLnBrk="0" hangingPunct="1">
              <a:lnSpc>
                <a:spcPct val="100000"/>
              </a:lnSpc>
              <a:spcBef>
                <a:spcPts val="0"/>
              </a:spcBef>
              <a:spcAft>
                <a:spcPts val="0"/>
              </a:spcAft>
              <a:buClrTx/>
              <a:buSzTx/>
              <a:buFontTx/>
              <a:buNone/>
              <a:tabLst/>
              <a:defRPr/>
            </a:pPr>
            <a:r>
              <a:rPr kumimoji="0" lang="fr-FR" sz="1200" b="1" i="0" u="none" strike="noStrike" kern="0" cap="none" spc="0" normalizeH="0" baseline="0" noProof="0" dirty="0">
                <a:ln>
                  <a:noFill/>
                </a:ln>
                <a:solidFill>
                  <a:srgbClr val="FFFFFF"/>
                </a:solidFill>
                <a:effectLst/>
                <a:uLnTx/>
                <a:uFillTx/>
                <a:latin typeface="Calibri Light"/>
                <a:cs typeface="Arial" pitchFamily="34" charset="0"/>
              </a:rPr>
              <a:t>ressources linguistiques pour le français</a:t>
            </a:r>
          </a:p>
        </p:txBody>
      </p:sp>
      <p:sp>
        <p:nvSpPr>
          <p:cNvPr id="16" name="Rectangle 15">
            <a:extLst>
              <a:ext uri="{FF2B5EF4-FFF2-40B4-BE49-F238E27FC236}">
                <a16:creationId xmlns:a16="http://schemas.microsoft.com/office/drawing/2014/main" id="{4012CAE9-9A68-414E-9131-E72167929685}"/>
              </a:ext>
            </a:extLst>
          </p:cNvPr>
          <p:cNvSpPr/>
          <p:nvPr/>
        </p:nvSpPr>
        <p:spPr>
          <a:xfrm>
            <a:off x="6883689" y="1089173"/>
            <a:ext cx="2019186" cy="414613"/>
          </a:xfrm>
          <a:prstGeom prst="rect">
            <a:avLst/>
          </a:prstGeom>
          <a:solidFill>
            <a:srgbClr val="0E6284"/>
          </a:solidFill>
          <a:ln>
            <a:noFill/>
          </a:ln>
        </p:spPr>
        <p:txBody>
          <a:bodyPr wrap="square" lIns="0" tIns="0" rIns="0" bIns="0" rtlCol="0" anchor="ctr">
            <a:noAutofit/>
          </a:bodyPr>
          <a:lstStyle/>
          <a:p>
            <a:pPr marL="0" marR="0" lvl="0" indent="-305647" algn="ctr" defTabSz="914400" eaLnBrk="1" fontAlgn="auto" latinLnBrk="0" hangingPunct="1">
              <a:lnSpc>
                <a:spcPct val="100000"/>
              </a:lnSpc>
              <a:spcBef>
                <a:spcPts val="0"/>
              </a:spcBef>
              <a:spcAft>
                <a:spcPts val="0"/>
              </a:spcAft>
              <a:buClrTx/>
              <a:buSzTx/>
              <a:buFontTx/>
              <a:buNone/>
              <a:tabLst/>
              <a:defRPr/>
            </a:pPr>
            <a:r>
              <a:rPr kumimoji="0" lang="fr-FR" sz="1200" b="1" i="0" u="none" strike="noStrike" kern="0" cap="none" spc="0" normalizeH="0" baseline="0" noProof="0" dirty="0">
                <a:ln>
                  <a:noFill/>
                </a:ln>
                <a:solidFill>
                  <a:srgbClr val="FFFFFF"/>
                </a:solidFill>
                <a:effectLst/>
                <a:uLnTx/>
                <a:uFillTx/>
                <a:latin typeface="Calibri Light"/>
                <a:cs typeface="Arial" pitchFamily="34" charset="0"/>
              </a:rPr>
              <a:t>base de connaissance métier</a:t>
            </a:r>
          </a:p>
        </p:txBody>
      </p:sp>
      <p:sp>
        <p:nvSpPr>
          <p:cNvPr id="17" name="ZoneTexte 16">
            <a:extLst>
              <a:ext uri="{FF2B5EF4-FFF2-40B4-BE49-F238E27FC236}">
                <a16:creationId xmlns:a16="http://schemas.microsoft.com/office/drawing/2014/main" id="{DDE3E32A-C6AD-47C3-8F57-5BDA63A7601A}"/>
              </a:ext>
            </a:extLst>
          </p:cNvPr>
          <p:cNvSpPr txBox="1"/>
          <p:nvPr/>
        </p:nvSpPr>
        <p:spPr>
          <a:xfrm>
            <a:off x="6466232" y="2747615"/>
            <a:ext cx="1262743" cy="246221"/>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000" b="0" i="1" u="none" strike="noStrike" kern="0" cap="none" spc="0" normalizeH="0" baseline="0" noProof="0" dirty="0">
                <a:ln>
                  <a:noFill/>
                </a:ln>
                <a:solidFill>
                  <a:prstClr val="black"/>
                </a:solidFill>
                <a:effectLst/>
                <a:uLnTx/>
                <a:uFillTx/>
              </a:rPr>
              <a:t>REST JSON</a:t>
            </a:r>
          </a:p>
        </p:txBody>
      </p:sp>
      <p:sp>
        <p:nvSpPr>
          <p:cNvPr id="18" name="Organigramme : Disque magnétique 17">
            <a:extLst>
              <a:ext uri="{FF2B5EF4-FFF2-40B4-BE49-F238E27FC236}">
                <a16:creationId xmlns:a16="http://schemas.microsoft.com/office/drawing/2014/main" id="{F94226AD-11DF-4CF5-ADFD-12DF52124B54}"/>
              </a:ext>
            </a:extLst>
          </p:cNvPr>
          <p:cNvSpPr/>
          <p:nvPr/>
        </p:nvSpPr>
        <p:spPr>
          <a:xfrm>
            <a:off x="6883690" y="2082976"/>
            <a:ext cx="2019186" cy="451691"/>
          </a:xfrm>
          <a:prstGeom prst="flowChartMagneticDisk">
            <a:avLst/>
          </a:prstGeom>
          <a:solidFill>
            <a:srgbClr val="0E6284"/>
          </a:solidFill>
          <a:ln>
            <a:solidFill>
              <a:schemeClr val="bg1"/>
            </a:solidFill>
          </a:ln>
        </p:spPr>
        <p:txBody>
          <a:bodyPr wrap="square" lIns="0" tIns="0" rIns="0" bIns="0" rtlCol="0" anchor="ctr">
            <a:noAutofit/>
          </a:bodyPr>
          <a:lstStyle/>
          <a:p>
            <a:pPr marL="0" marR="0" lvl="0" indent="-305647" algn="ctr" defTabSz="914400" eaLnBrk="1" fontAlgn="auto" latinLnBrk="0" hangingPunct="1">
              <a:lnSpc>
                <a:spcPct val="100000"/>
              </a:lnSpc>
              <a:spcBef>
                <a:spcPts val="0"/>
              </a:spcBef>
              <a:spcAft>
                <a:spcPts val="0"/>
              </a:spcAft>
              <a:buClrTx/>
              <a:buSzTx/>
              <a:buFontTx/>
              <a:buNone/>
              <a:tabLst/>
              <a:defRPr/>
            </a:pPr>
            <a:r>
              <a:rPr kumimoji="0" lang="fr-FR" sz="1200" b="1" i="0" u="none" strike="noStrike" kern="0" cap="none" spc="0" normalizeH="0" baseline="0" noProof="0" dirty="0">
                <a:ln>
                  <a:noFill/>
                </a:ln>
                <a:solidFill>
                  <a:srgbClr val="FFFFFF"/>
                </a:solidFill>
                <a:effectLst/>
                <a:uLnTx/>
                <a:uFillTx/>
                <a:latin typeface="Calibri Light"/>
                <a:cs typeface="Arial" pitchFamily="34" charset="0"/>
              </a:rPr>
              <a:t>stockage des conversations</a:t>
            </a:r>
          </a:p>
        </p:txBody>
      </p:sp>
      <p:cxnSp>
        <p:nvCxnSpPr>
          <p:cNvPr id="19" name="Connecteur droit avec flèche 18">
            <a:extLst>
              <a:ext uri="{FF2B5EF4-FFF2-40B4-BE49-F238E27FC236}">
                <a16:creationId xmlns:a16="http://schemas.microsoft.com/office/drawing/2014/main" id="{68639945-AA67-4345-AEC9-5DD849C72759}"/>
              </a:ext>
            </a:extLst>
          </p:cNvPr>
          <p:cNvCxnSpPr>
            <a:cxnSpLocks/>
          </p:cNvCxnSpPr>
          <p:nvPr/>
        </p:nvCxnSpPr>
        <p:spPr>
          <a:xfrm flipH="1">
            <a:off x="4440129" y="2015159"/>
            <a:ext cx="1449528" cy="0"/>
          </a:xfrm>
          <a:prstGeom prst="straightConnector1">
            <a:avLst/>
          </a:prstGeom>
          <a:noFill/>
          <a:ln w="25400" cap="flat" cmpd="sng" algn="ctr">
            <a:solidFill>
              <a:schemeClr val="accent3"/>
            </a:solidFill>
            <a:prstDash val="solid"/>
            <a:miter lim="800000"/>
            <a:headEnd type="none" w="med" len="med"/>
            <a:tailEnd type="arrow" w="med" len="med"/>
          </a:ln>
          <a:effectLst/>
        </p:spPr>
      </p:cxnSp>
      <p:sp>
        <p:nvSpPr>
          <p:cNvPr id="20" name="ZoneTexte 19">
            <a:extLst>
              <a:ext uri="{FF2B5EF4-FFF2-40B4-BE49-F238E27FC236}">
                <a16:creationId xmlns:a16="http://schemas.microsoft.com/office/drawing/2014/main" id="{690F0A5F-25C2-4044-9FB3-7D9864B0B214}"/>
              </a:ext>
            </a:extLst>
          </p:cNvPr>
          <p:cNvSpPr txBox="1"/>
          <p:nvPr/>
        </p:nvSpPr>
        <p:spPr>
          <a:xfrm>
            <a:off x="4480012" y="1319272"/>
            <a:ext cx="1409643" cy="283529"/>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fr-FR" sz="1200" kern="0" dirty="0">
                <a:solidFill>
                  <a:schemeClr val="tx2">
                    <a:lumMod val="50000"/>
                  </a:schemeClr>
                </a:solidFill>
              </a:rPr>
              <a:t>m</a:t>
            </a:r>
            <a:r>
              <a:rPr kumimoji="0" lang="fr-FR" sz="1200" b="0" i="0" u="none" strike="noStrike" kern="0" cap="none" spc="0" normalizeH="0" baseline="0" noProof="0" dirty="0" err="1">
                <a:ln>
                  <a:noFill/>
                </a:ln>
                <a:solidFill>
                  <a:schemeClr val="tx2">
                    <a:lumMod val="50000"/>
                  </a:schemeClr>
                </a:solidFill>
                <a:effectLst/>
                <a:uLnTx/>
                <a:uFillTx/>
              </a:rPr>
              <a:t>essage</a:t>
            </a:r>
            <a:r>
              <a:rPr kumimoji="0" lang="fr-FR" sz="1200" b="0" i="0" u="none" strike="noStrike" kern="0" cap="none" spc="0" normalizeH="0" baseline="0" noProof="0" dirty="0">
                <a:ln>
                  <a:noFill/>
                </a:ln>
                <a:solidFill>
                  <a:schemeClr val="tx2">
                    <a:lumMod val="50000"/>
                  </a:schemeClr>
                </a:solidFill>
                <a:effectLst/>
                <a:uLnTx/>
                <a:uFillTx/>
              </a:rPr>
              <a:t> utilisateur</a:t>
            </a:r>
          </a:p>
        </p:txBody>
      </p:sp>
      <p:sp>
        <p:nvSpPr>
          <p:cNvPr id="21" name="Rectangle 20">
            <a:extLst>
              <a:ext uri="{FF2B5EF4-FFF2-40B4-BE49-F238E27FC236}">
                <a16:creationId xmlns:a16="http://schemas.microsoft.com/office/drawing/2014/main" id="{8EEF59D6-716F-45EA-825A-A523AB202CEE}"/>
              </a:ext>
            </a:extLst>
          </p:cNvPr>
          <p:cNvSpPr/>
          <p:nvPr/>
        </p:nvSpPr>
        <p:spPr>
          <a:xfrm>
            <a:off x="4492651" y="1726523"/>
            <a:ext cx="1409360" cy="276999"/>
          </a:xfrm>
          <a:prstGeom prst="rect">
            <a:avLst/>
          </a:prstGeom>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fr-FR" sz="1200" b="0" i="0" u="none" strike="noStrike" kern="0" cap="none" spc="0" normalizeH="0" baseline="0" noProof="0" dirty="0">
                <a:ln>
                  <a:noFill/>
                </a:ln>
                <a:solidFill>
                  <a:schemeClr val="tx2">
                    <a:lumMod val="50000"/>
                  </a:schemeClr>
                </a:solidFill>
                <a:effectLst/>
                <a:uLnTx/>
                <a:uFillTx/>
              </a:rPr>
              <a:t>réponse du </a:t>
            </a:r>
            <a:r>
              <a:rPr kumimoji="0" lang="fr-FR" sz="1200" b="0" i="0" u="none" strike="noStrike" kern="0" cap="none" spc="0" normalizeH="0" baseline="0" noProof="0" dirty="0" err="1">
                <a:ln>
                  <a:noFill/>
                </a:ln>
                <a:solidFill>
                  <a:schemeClr val="tx2">
                    <a:lumMod val="50000"/>
                  </a:schemeClr>
                </a:solidFill>
                <a:effectLst/>
                <a:uLnTx/>
                <a:uFillTx/>
              </a:rPr>
              <a:t>chatbot</a:t>
            </a:r>
            <a:endParaRPr kumimoji="0" lang="fr-FR" sz="1200" b="0" i="0" u="none" strike="noStrike" kern="0" cap="none" spc="0" normalizeH="0" baseline="0" noProof="0" dirty="0">
              <a:ln>
                <a:noFill/>
              </a:ln>
              <a:solidFill>
                <a:schemeClr val="tx2">
                  <a:lumMod val="50000"/>
                </a:schemeClr>
              </a:solidFill>
              <a:effectLst/>
              <a:uLnTx/>
              <a:uFillTx/>
            </a:endParaRPr>
          </a:p>
        </p:txBody>
      </p:sp>
      <p:sp>
        <p:nvSpPr>
          <p:cNvPr id="22" name="Rectangle 21">
            <a:extLst>
              <a:ext uri="{FF2B5EF4-FFF2-40B4-BE49-F238E27FC236}">
                <a16:creationId xmlns:a16="http://schemas.microsoft.com/office/drawing/2014/main" id="{C0569047-9484-418F-BC3E-114CF97F0411}"/>
              </a:ext>
            </a:extLst>
          </p:cNvPr>
          <p:cNvSpPr/>
          <p:nvPr/>
        </p:nvSpPr>
        <p:spPr>
          <a:xfrm>
            <a:off x="1821357" y="1366321"/>
            <a:ext cx="1080000" cy="864000"/>
          </a:xfrm>
          <a:prstGeom prst="rect">
            <a:avLst/>
          </a:prstGeom>
          <a:solidFill>
            <a:schemeClr val="tx1">
              <a:lumMod val="20000"/>
              <a:lumOff val="8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lang="fr-FR" sz="1400" kern="0" dirty="0">
                <a:solidFill>
                  <a:schemeClr val="tx2">
                    <a:lumMod val="50000"/>
                  </a:schemeClr>
                </a:solidFill>
                <a:ea typeface="ＭＳ Ｐゴシック" charset="0"/>
                <a:cs typeface="Arial" charset="0"/>
              </a:rPr>
              <a:t>cloud</a:t>
            </a:r>
          </a:p>
          <a:p>
            <a:pPr marL="0" marR="0" lvl="0" indent="0" algn="ctr" defTabSz="801688" eaLnBrk="0" fontAlgn="auto" latinLnBrk="0" hangingPunct="0">
              <a:lnSpc>
                <a:spcPct val="100000"/>
              </a:lnSpc>
              <a:spcBef>
                <a:spcPts val="0"/>
              </a:spcBef>
              <a:spcAft>
                <a:spcPts val="0"/>
              </a:spcAft>
              <a:buClrTx/>
              <a:buSzTx/>
              <a:buFontTx/>
              <a:buNone/>
              <a:tabLst/>
              <a:defRPr/>
            </a:pPr>
            <a:r>
              <a:rPr lang="fr-FR" sz="1400" kern="0" dirty="0">
                <a:solidFill>
                  <a:schemeClr val="tx2">
                    <a:lumMod val="50000"/>
                  </a:schemeClr>
                </a:solidFill>
                <a:ea typeface="ＭＳ Ｐゴシック" charset="0"/>
                <a:cs typeface="Arial" charset="0"/>
              </a:rPr>
              <a:t>smooch.io</a:t>
            </a:r>
            <a:endParaRPr kumimoji="0" lang="fr-FR" sz="1200" b="0" i="0" u="none" strike="noStrike" kern="0" cap="none" spc="0" normalizeH="0" baseline="0" noProof="0" dirty="0">
              <a:ln>
                <a:noFill/>
              </a:ln>
              <a:solidFill>
                <a:schemeClr val="tx2">
                  <a:lumMod val="50000"/>
                </a:schemeClr>
              </a:solidFill>
              <a:effectLst/>
              <a:uLnTx/>
              <a:uFillTx/>
              <a:ea typeface="ＭＳ Ｐゴシック" charset="0"/>
              <a:cs typeface="Arial" charset="0"/>
            </a:endParaRPr>
          </a:p>
        </p:txBody>
      </p:sp>
      <p:sp>
        <p:nvSpPr>
          <p:cNvPr id="23" name="Rectangle 22">
            <a:extLst>
              <a:ext uri="{FF2B5EF4-FFF2-40B4-BE49-F238E27FC236}">
                <a16:creationId xmlns:a16="http://schemas.microsoft.com/office/drawing/2014/main" id="{5C92225E-66AE-4582-B512-9A550961EE84}"/>
              </a:ext>
            </a:extLst>
          </p:cNvPr>
          <p:cNvSpPr/>
          <p:nvPr/>
        </p:nvSpPr>
        <p:spPr>
          <a:xfrm>
            <a:off x="239982" y="1366321"/>
            <a:ext cx="1080000" cy="864000"/>
          </a:xfrm>
          <a:prstGeom prst="rect">
            <a:avLst/>
          </a:prstGeom>
          <a:solidFill>
            <a:schemeClr val="tx1">
              <a:lumMod val="20000"/>
              <a:lumOff val="80000"/>
            </a:schemeClr>
          </a:solidFill>
          <a:ln w="12700" algn="ctr">
            <a:noFill/>
            <a:miter lim="800000"/>
            <a:headEnd/>
            <a:tailEnd/>
          </a:ln>
          <a:effectLst/>
        </p:spPr>
        <p:txBody>
          <a:bodyPr lIns="0" tIns="0" rIns="0" bIns="0" rtlCol="0" anchor="ctr"/>
          <a:lstStyle/>
          <a:p>
            <a:pPr marL="0" marR="0" lvl="0" indent="0" algn="ctr" defTabSz="801688" eaLnBrk="0" fontAlgn="auto" latinLnBrk="0" hangingPunct="0">
              <a:lnSpc>
                <a:spcPct val="100000"/>
              </a:lnSpc>
              <a:spcBef>
                <a:spcPts val="0"/>
              </a:spcBef>
              <a:spcAft>
                <a:spcPts val="0"/>
              </a:spcAft>
              <a:buClrTx/>
              <a:buSzTx/>
              <a:buFontTx/>
              <a:buNone/>
              <a:tabLst/>
              <a:defRPr/>
            </a:pPr>
            <a:r>
              <a:rPr lang="fr-FR" sz="1400" kern="0" dirty="0" err="1">
                <a:solidFill>
                  <a:schemeClr val="tx2">
                    <a:lumMod val="50000"/>
                  </a:schemeClr>
                </a:solidFill>
                <a:ea typeface="ＭＳ Ｐゴシック" charset="0"/>
                <a:cs typeface="Arial" charset="0"/>
              </a:rPr>
              <a:t>Webchat</a:t>
            </a:r>
            <a:r>
              <a:rPr lang="fr-FR" sz="1400" kern="0" dirty="0">
                <a:solidFill>
                  <a:schemeClr val="tx2">
                    <a:lumMod val="50000"/>
                  </a:schemeClr>
                </a:solidFill>
                <a:ea typeface="ＭＳ Ｐゴシック" charset="0"/>
                <a:cs typeface="Arial" charset="0"/>
              </a:rPr>
              <a:t> dans navigateur</a:t>
            </a:r>
            <a:endParaRPr kumimoji="0" lang="fr-FR" sz="1200" b="0" i="0" u="none" strike="noStrike" kern="0" cap="none" spc="0" normalizeH="0" baseline="0" noProof="0" dirty="0">
              <a:ln>
                <a:noFill/>
              </a:ln>
              <a:solidFill>
                <a:schemeClr val="tx2">
                  <a:lumMod val="50000"/>
                </a:schemeClr>
              </a:solidFill>
              <a:effectLst/>
              <a:uLnTx/>
              <a:uFillTx/>
              <a:ea typeface="ＭＳ Ｐゴシック" charset="0"/>
              <a:cs typeface="Arial" charset="0"/>
            </a:endParaRPr>
          </a:p>
        </p:txBody>
      </p:sp>
      <p:cxnSp>
        <p:nvCxnSpPr>
          <p:cNvPr id="24" name="Connecteur droit avec flèche 23">
            <a:extLst>
              <a:ext uri="{FF2B5EF4-FFF2-40B4-BE49-F238E27FC236}">
                <a16:creationId xmlns:a16="http://schemas.microsoft.com/office/drawing/2014/main" id="{E72E06C8-71B7-4038-915D-131CF33F5F49}"/>
              </a:ext>
            </a:extLst>
          </p:cNvPr>
          <p:cNvCxnSpPr>
            <a:cxnSpLocks/>
            <a:stCxn id="22" idx="1"/>
            <a:endCxn id="23" idx="3"/>
          </p:cNvCxnSpPr>
          <p:nvPr/>
        </p:nvCxnSpPr>
        <p:spPr>
          <a:xfrm flipH="1">
            <a:off x="1319982" y="1798321"/>
            <a:ext cx="501375" cy="0"/>
          </a:xfrm>
          <a:prstGeom prst="straightConnector1">
            <a:avLst/>
          </a:prstGeom>
          <a:noFill/>
          <a:ln w="25400" cap="flat" cmpd="sng" algn="ctr">
            <a:solidFill>
              <a:schemeClr val="accent3"/>
            </a:solidFill>
            <a:prstDash val="solid"/>
            <a:miter lim="800000"/>
            <a:headEnd type="arrow" w="med" len="med"/>
            <a:tailEnd type="arrow" w="med" len="med"/>
          </a:ln>
          <a:effectLst/>
        </p:spPr>
      </p:cxnSp>
      <p:cxnSp>
        <p:nvCxnSpPr>
          <p:cNvPr id="25" name="Connecteur droit avec flèche 24">
            <a:extLst>
              <a:ext uri="{FF2B5EF4-FFF2-40B4-BE49-F238E27FC236}">
                <a16:creationId xmlns:a16="http://schemas.microsoft.com/office/drawing/2014/main" id="{DC240850-0594-4ACC-A1FF-09DE7C5560FB}"/>
              </a:ext>
            </a:extLst>
          </p:cNvPr>
          <p:cNvCxnSpPr>
            <a:cxnSpLocks/>
            <a:stCxn id="10" idx="1"/>
            <a:endCxn id="22" idx="3"/>
          </p:cNvCxnSpPr>
          <p:nvPr/>
        </p:nvCxnSpPr>
        <p:spPr>
          <a:xfrm flipH="1">
            <a:off x="2901357" y="1798321"/>
            <a:ext cx="458772" cy="0"/>
          </a:xfrm>
          <a:prstGeom prst="straightConnector1">
            <a:avLst/>
          </a:prstGeom>
          <a:noFill/>
          <a:ln w="25400" cap="flat" cmpd="sng" algn="ctr">
            <a:solidFill>
              <a:schemeClr val="accent3"/>
            </a:solidFill>
            <a:prstDash val="solid"/>
            <a:miter lim="800000"/>
            <a:headEnd type="arrow" w="med" len="med"/>
            <a:tailEnd type="arrow" w="med" len="med"/>
          </a:ln>
          <a:effectLst/>
        </p:spPr>
      </p:cxnSp>
      <p:sp>
        <p:nvSpPr>
          <p:cNvPr id="27" name="Rectangle : coins arrondis 26">
            <a:extLst>
              <a:ext uri="{FF2B5EF4-FFF2-40B4-BE49-F238E27FC236}">
                <a16:creationId xmlns:a16="http://schemas.microsoft.com/office/drawing/2014/main" id="{60D86F39-7666-4005-98C2-E8714FA77FB1}"/>
              </a:ext>
            </a:extLst>
          </p:cNvPr>
          <p:cNvSpPr/>
          <p:nvPr/>
        </p:nvSpPr>
        <p:spPr>
          <a:xfrm>
            <a:off x="355490" y="4122903"/>
            <a:ext cx="2664000" cy="2305327"/>
          </a:xfrm>
          <a:prstGeom prst="roundRect">
            <a:avLst>
              <a:gd name="adj" fmla="val 2767"/>
            </a:avLst>
          </a:prstGeom>
          <a:noFill/>
          <a:ln w="6350" cap="flat" cmpd="sng" algn="ctr">
            <a:solidFill>
              <a:srgbClr val="A5A5A5"/>
            </a:solidFill>
            <a:prstDash val="solid"/>
            <a:miter lim="800000"/>
          </a:ln>
          <a:effectLst/>
        </p:spPr>
        <p:txBody>
          <a:bodyPr tIns="108000" rtlCol="0" anchor="t"/>
          <a:lstStyle/>
          <a:p>
            <a:pPr lvl="0" algn="ctr">
              <a:lnSpc>
                <a:spcPts val="1400"/>
              </a:lnSpc>
              <a:buClr>
                <a:schemeClr val="accent3"/>
              </a:buClr>
              <a:defRPr/>
            </a:pPr>
            <a:r>
              <a:rPr lang="fr-FR" sz="1400" b="1" kern="0" dirty="0">
                <a:solidFill>
                  <a:schemeClr val="tx2">
                    <a:lumMod val="50000"/>
                  </a:schemeClr>
                </a:solidFill>
              </a:rPr>
              <a:t>Un seul canal : chat sur le web avec smooch.io.</a:t>
            </a:r>
          </a:p>
          <a:p>
            <a:pPr marL="285750" lvl="0" indent="-285750">
              <a:spcBef>
                <a:spcPts val="300"/>
              </a:spcBef>
              <a:buClr>
                <a:schemeClr val="accent3"/>
              </a:buClr>
              <a:buFont typeface="Wingdings" panose="05000000000000000000" pitchFamily="2" charset="2"/>
              <a:buChar char="§"/>
              <a:defRPr/>
            </a:pPr>
            <a:r>
              <a:rPr lang="fr-FR" sz="1400" kern="0" dirty="0">
                <a:solidFill>
                  <a:schemeClr val="tx2">
                    <a:lumMod val="50000"/>
                  </a:schemeClr>
                </a:solidFill>
                <a:latin typeface="Calibri" panose="020F0502020204030204"/>
              </a:rPr>
              <a:t>Smooch.io fournit l’interface de web chat, ainsi qu’un proxy.</a:t>
            </a:r>
            <a:endParaRPr kumimoji="0" lang="fr-FR" sz="1400" i="0"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endParaRPr kumimoji="0" lang="fr-FR" sz="1200" b="0" i="1"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p:txBody>
      </p:sp>
      <p:sp>
        <p:nvSpPr>
          <p:cNvPr id="28" name="Rectangle : coins arrondis 27">
            <a:extLst>
              <a:ext uri="{FF2B5EF4-FFF2-40B4-BE49-F238E27FC236}">
                <a16:creationId xmlns:a16="http://schemas.microsoft.com/office/drawing/2014/main" id="{1D2A9C80-3FB3-4606-A621-46A87DF0BC43}"/>
              </a:ext>
            </a:extLst>
          </p:cNvPr>
          <p:cNvSpPr/>
          <p:nvPr/>
        </p:nvSpPr>
        <p:spPr>
          <a:xfrm>
            <a:off x="6124511" y="4122904"/>
            <a:ext cx="2664000" cy="2305327"/>
          </a:xfrm>
          <a:prstGeom prst="roundRect">
            <a:avLst>
              <a:gd name="adj" fmla="val 2348"/>
            </a:avLst>
          </a:prstGeom>
          <a:noFill/>
          <a:ln w="6350" cap="flat" cmpd="sng" algn="ctr">
            <a:solidFill>
              <a:srgbClr val="A5A5A5"/>
            </a:solidFill>
            <a:prstDash val="solid"/>
            <a:miter lim="800000"/>
          </a:ln>
          <a:effectLst/>
        </p:spPr>
        <p:txBody>
          <a:bodyPr tIns="108000" rtlCol="0" anchor="t"/>
          <a:lstStyle/>
          <a:p>
            <a:pPr marR="0" lvl="0" algn="ctr" defTabSz="914400" eaLnBrk="1" fontAlgn="auto" latinLnBrk="0" hangingPunct="1">
              <a:lnSpc>
                <a:spcPct val="100000"/>
              </a:lnSpc>
              <a:spcBef>
                <a:spcPts val="0"/>
              </a:spcBef>
              <a:spcAft>
                <a:spcPts val="0"/>
              </a:spcAft>
              <a:buClr>
                <a:schemeClr val="accent3"/>
              </a:buClr>
              <a:buSzTx/>
              <a:tabLst/>
              <a:defRPr/>
            </a:pPr>
            <a:r>
              <a:rPr kumimoji="0" lang="fr-FR" sz="1400" b="1" i="0" u="none" strike="noStrike" kern="0" cap="none" spc="0" normalizeH="0" baseline="0" noProof="0" dirty="0">
                <a:ln>
                  <a:noFill/>
                </a:ln>
                <a:solidFill>
                  <a:schemeClr val="tx2">
                    <a:lumMod val="50000"/>
                  </a:schemeClr>
                </a:solidFill>
                <a:effectLst/>
                <a:uLnTx/>
                <a:uFillTx/>
                <a:latin typeface="Calibri" panose="020F0502020204030204"/>
                <a:ea typeface="+mn-ea"/>
                <a:cs typeface="+mn-cs"/>
              </a:rPr>
              <a:t>Moteur de </a:t>
            </a:r>
            <a:r>
              <a:rPr kumimoji="0" lang="fr-FR" sz="1400" b="1" i="0" u="none" strike="noStrike" kern="0" cap="none" spc="0" normalizeH="0" baseline="0" noProof="0" dirty="0" err="1">
                <a:ln>
                  <a:noFill/>
                </a:ln>
                <a:solidFill>
                  <a:schemeClr val="tx2">
                    <a:lumMod val="50000"/>
                  </a:schemeClr>
                </a:solidFill>
                <a:effectLst/>
                <a:uLnTx/>
                <a:uFillTx/>
                <a:latin typeface="Calibri" panose="020F0502020204030204"/>
                <a:ea typeface="+mn-ea"/>
                <a:cs typeface="+mn-cs"/>
              </a:rPr>
              <a:t>chatbot</a:t>
            </a:r>
            <a:r>
              <a:rPr kumimoji="0" lang="fr-FR" sz="1400" b="1" i="0" u="none" strike="noStrike" kern="0" cap="none" spc="0" normalizeH="0" baseline="0" noProof="0" dirty="0">
                <a:ln>
                  <a:noFill/>
                </a:ln>
                <a:solidFill>
                  <a:schemeClr val="tx2">
                    <a:lumMod val="50000"/>
                  </a:schemeClr>
                </a:solidFill>
                <a:effectLst/>
                <a:uLnTx/>
                <a:uFillTx/>
                <a:latin typeface="Calibri" panose="020F0502020204030204"/>
                <a:ea typeface="+mn-ea"/>
                <a:cs typeface="+mn-cs"/>
              </a:rPr>
              <a:t> </a:t>
            </a:r>
            <a:r>
              <a:rPr kumimoji="0" lang="fr-FR" sz="1400" b="1" i="0" u="none" strike="noStrike" kern="0" cap="none" spc="0" normalizeH="0" baseline="0" noProof="0" dirty="0" err="1">
                <a:ln>
                  <a:noFill/>
                </a:ln>
                <a:solidFill>
                  <a:schemeClr val="tx2">
                    <a:lumMod val="50000"/>
                  </a:schemeClr>
                </a:solidFill>
                <a:effectLst/>
                <a:uLnTx/>
                <a:uFillTx/>
                <a:latin typeface="Calibri" panose="020F0502020204030204"/>
                <a:ea typeface="+mn-ea"/>
                <a:cs typeface="+mn-cs"/>
              </a:rPr>
              <a:t>ChatScript</a:t>
            </a:r>
            <a:endParaRPr kumimoji="0" lang="fr-FR" sz="1400" b="1" i="0"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a:p>
            <a:pPr marL="171450" marR="0" lvl="0" indent="-171450" defTabSz="914400" eaLnBrk="1" fontAlgn="auto" latinLnBrk="0" hangingPunct="1">
              <a:lnSpc>
                <a:spcPct val="100000"/>
              </a:lnSpc>
              <a:spcBef>
                <a:spcPts val="1200"/>
              </a:spcBef>
              <a:spcAft>
                <a:spcPts val="0"/>
              </a:spcAft>
              <a:buClr>
                <a:schemeClr val="accent3"/>
              </a:buClr>
              <a:buSzTx/>
              <a:buFont typeface="Wingdings" panose="05000000000000000000" pitchFamily="2" charset="2"/>
              <a:buChar char="§"/>
              <a:tabLst/>
              <a:defRPr/>
            </a:pPr>
            <a:r>
              <a:rPr kumimoji="0" lang="fr-FR" sz="1400" i="0" u="none" strike="noStrike" kern="0" cap="none" spc="0" normalizeH="0" baseline="0" noProof="0" dirty="0">
                <a:ln>
                  <a:noFill/>
                </a:ln>
                <a:solidFill>
                  <a:schemeClr val="tx2">
                    <a:lumMod val="50000"/>
                  </a:schemeClr>
                </a:solidFill>
                <a:effectLst/>
                <a:uLnTx/>
                <a:uFillTx/>
                <a:latin typeface="Calibri" panose="020F0502020204030204"/>
                <a:ea typeface="+mn-ea"/>
                <a:cs typeface="+mn-cs"/>
              </a:rPr>
              <a:t>Déployé sur AWS EC2 Linux</a:t>
            </a:r>
          </a:p>
          <a:p>
            <a:pPr marL="171450" indent="-171450">
              <a:buClr>
                <a:schemeClr val="accent3"/>
              </a:buClr>
              <a:buFont typeface="Wingdings" panose="05000000000000000000" pitchFamily="2" charset="2"/>
              <a:buChar char="§"/>
              <a:defRPr/>
            </a:pPr>
            <a:r>
              <a:rPr lang="fr-FR" sz="1400" kern="0" dirty="0">
                <a:solidFill>
                  <a:schemeClr val="tx2">
                    <a:lumMod val="50000"/>
                  </a:schemeClr>
                </a:solidFill>
              </a:rPr>
              <a:t>peut se connecter à des backends en cours de conversation, pour récupérer des données client, stocker des données collectées, appeler des routines de calcul…</a:t>
            </a: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endParaRPr kumimoji="0" lang="fr-FR" sz="1400" i="0"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p:txBody>
      </p:sp>
      <p:sp>
        <p:nvSpPr>
          <p:cNvPr id="29" name="Rectangle : coins arrondis 28">
            <a:extLst>
              <a:ext uri="{FF2B5EF4-FFF2-40B4-BE49-F238E27FC236}">
                <a16:creationId xmlns:a16="http://schemas.microsoft.com/office/drawing/2014/main" id="{5F6CD66B-DB4B-45EA-AAEC-A3BAE08D06DA}"/>
              </a:ext>
            </a:extLst>
          </p:cNvPr>
          <p:cNvSpPr/>
          <p:nvPr/>
        </p:nvSpPr>
        <p:spPr>
          <a:xfrm>
            <a:off x="3240001" y="4122904"/>
            <a:ext cx="2664000" cy="2305327"/>
          </a:xfrm>
          <a:prstGeom prst="roundRect">
            <a:avLst>
              <a:gd name="adj" fmla="val 2348"/>
            </a:avLst>
          </a:prstGeom>
          <a:noFill/>
          <a:ln w="6350" cap="flat" cmpd="sng" algn="ctr">
            <a:solidFill>
              <a:srgbClr val="A5A5A5"/>
            </a:solidFill>
            <a:prstDash val="solid"/>
            <a:miter lim="800000"/>
          </a:ln>
          <a:effectLst/>
        </p:spPr>
        <p:txBody>
          <a:bodyPr tIns="108000" rtlCol="0" anchor="t"/>
          <a:lstStyle/>
          <a:p>
            <a:pPr marR="0" lvl="0" algn="ctr" defTabSz="914400" eaLnBrk="1" fontAlgn="auto" latinLnBrk="0" hangingPunct="1">
              <a:lnSpc>
                <a:spcPct val="100000"/>
              </a:lnSpc>
              <a:spcBef>
                <a:spcPts val="0"/>
              </a:spcBef>
              <a:spcAft>
                <a:spcPts val="0"/>
              </a:spcAft>
              <a:buClr>
                <a:schemeClr val="accent3"/>
              </a:buClr>
              <a:buSzTx/>
              <a:tabLst/>
              <a:defRPr/>
            </a:pPr>
            <a:r>
              <a:rPr lang="fr-FR" sz="1400" b="1" kern="0" dirty="0">
                <a:solidFill>
                  <a:schemeClr val="tx2">
                    <a:lumMod val="50000"/>
                  </a:schemeClr>
                </a:solidFill>
                <a:latin typeface="Calibri" panose="020F0502020204030204"/>
              </a:rPr>
              <a:t>Pont smooch.io &lt;-&gt; </a:t>
            </a:r>
            <a:r>
              <a:rPr lang="fr-FR" sz="1400" b="1" kern="0" dirty="0" err="1">
                <a:solidFill>
                  <a:schemeClr val="tx2">
                    <a:lumMod val="50000"/>
                  </a:schemeClr>
                </a:solidFill>
                <a:latin typeface="Calibri" panose="020F0502020204030204"/>
              </a:rPr>
              <a:t>ChatScript</a:t>
            </a:r>
            <a:r>
              <a:rPr lang="fr-FR" sz="1400" b="1" kern="0" dirty="0">
                <a:solidFill>
                  <a:schemeClr val="tx2">
                    <a:lumMod val="50000"/>
                  </a:schemeClr>
                </a:solidFill>
                <a:latin typeface="Calibri" panose="020F0502020204030204"/>
              </a:rPr>
              <a:t> :</a:t>
            </a:r>
          </a:p>
          <a:p>
            <a:pPr marL="171450" marR="0" lvl="0" indent="-171450" defTabSz="914400" eaLnBrk="1" fontAlgn="auto" latinLnBrk="0" hangingPunct="1">
              <a:lnSpc>
                <a:spcPct val="100000"/>
              </a:lnSpc>
              <a:spcBef>
                <a:spcPts val="1200"/>
              </a:spcBef>
              <a:spcAft>
                <a:spcPts val="0"/>
              </a:spcAft>
              <a:buClr>
                <a:schemeClr val="accent3"/>
              </a:buClr>
              <a:buSzTx/>
              <a:buFont typeface="Wingdings" panose="05000000000000000000" pitchFamily="2" charset="2"/>
              <a:buChar char="§"/>
              <a:tabLst/>
              <a:defRPr/>
            </a:pPr>
            <a:r>
              <a:rPr lang="fr-FR" sz="1400" kern="0" dirty="0">
                <a:solidFill>
                  <a:schemeClr val="tx2">
                    <a:lumMod val="50000"/>
                  </a:schemeClr>
                </a:solidFill>
                <a:latin typeface="Calibri" panose="020F0502020204030204"/>
              </a:rPr>
              <a:t>Une petite application fait le pont entre les messages reçus par </a:t>
            </a:r>
            <a:r>
              <a:rPr lang="fr-FR" sz="1400" kern="0" dirty="0" err="1">
                <a:solidFill>
                  <a:schemeClr val="tx2">
                    <a:lumMod val="50000"/>
                  </a:schemeClr>
                </a:solidFill>
                <a:latin typeface="Calibri" panose="020F0502020204030204"/>
              </a:rPr>
              <a:t>smooch</a:t>
            </a:r>
            <a:r>
              <a:rPr lang="fr-FR" sz="1400" kern="0" dirty="0">
                <a:solidFill>
                  <a:schemeClr val="tx2">
                    <a:lumMod val="50000"/>
                  </a:schemeClr>
                </a:solidFill>
                <a:latin typeface="Calibri" panose="020F0502020204030204"/>
              </a:rPr>
              <a:t> et le serveur </a:t>
            </a:r>
            <a:r>
              <a:rPr lang="fr-FR" sz="1400" kern="0" dirty="0" err="1">
                <a:solidFill>
                  <a:schemeClr val="tx2">
                    <a:lumMod val="50000"/>
                  </a:schemeClr>
                </a:solidFill>
                <a:latin typeface="Calibri" panose="020F0502020204030204"/>
              </a:rPr>
              <a:t>ChatScript</a:t>
            </a:r>
            <a:r>
              <a:rPr lang="fr-FR" sz="1400" kern="0" dirty="0">
                <a:solidFill>
                  <a:schemeClr val="tx2">
                    <a:lumMod val="50000"/>
                  </a:schemeClr>
                </a:solidFill>
                <a:latin typeface="Calibri" panose="020F0502020204030204"/>
              </a:rPr>
              <a:t>.</a:t>
            </a:r>
            <a:endParaRPr kumimoji="0" lang="fr-FR" sz="1400" i="0"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r>
              <a:rPr lang="fr-FR" sz="1400" kern="0" dirty="0">
                <a:solidFill>
                  <a:schemeClr val="tx2">
                    <a:lumMod val="50000"/>
                  </a:schemeClr>
                </a:solidFill>
                <a:latin typeface="Calibri" panose="020F0502020204030204"/>
              </a:rPr>
              <a:t>Le serveur </a:t>
            </a:r>
            <a:r>
              <a:rPr lang="fr-FR" sz="1400" kern="0" dirty="0" err="1">
                <a:solidFill>
                  <a:schemeClr val="tx2">
                    <a:lumMod val="50000"/>
                  </a:schemeClr>
                </a:solidFill>
                <a:latin typeface="Calibri" panose="020F0502020204030204"/>
              </a:rPr>
              <a:t>ChatScript</a:t>
            </a:r>
            <a:r>
              <a:rPr lang="fr-FR" sz="1400" kern="0" dirty="0">
                <a:solidFill>
                  <a:schemeClr val="tx2">
                    <a:lumMod val="50000"/>
                  </a:schemeClr>
                </a:solidFill>
                <a:latin typeface="Calibri" panose="020F0502020204030204"/>
              </a:rPr>
              <a:t> n’est visible que de ce service.</a:t>
            </a: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r>
              <a:rPr lang="fr-FR" sz="1400" kern="0" dirty="0">
                <a:solidFill>
                  <a:schemeClr val="tx2">
                    <a:lumMod val="50000"/>
                  </a:schemeClr>
                </a:solidFill>
                <a:latin typeface="Calibri" panose="020F0502020204030204"/>
              </a:rPr>
              <a:t>Appli node.js déployée sur </a:t>
            </a:r>
            <a:r>
              <a:rPr lang="fr-FR" sz="1400" kern="0" dirty="0" err="1">
                <a:solidFill>
                  <a:schemeClr val="tx2">
                    <a:lumMod val="50000"/>
                  </a:schemeClr>
                </a:solidFill>
                <a:latin typeface="Calibri" panose="020F0502020204030204"/>
              </a:rPr>
              <a:t>Heroku</a:t>
            </a:r>
            <a:r>
              <a:rPr lang="fr-FR" sz="1400" kern="0" dirty="0">
                <a:solidFill>
                  <a:schemeClr val="tx2">
                    <a:lumMod val="50000"/>
                  </a:schemeClr>
                </a:solidFill>
                <a:latin typeface="Calibri" panose="020F0502020204030204"/>
              </a:rPr>
              <a:t>.</a:t>
            </a:r>
          </a:p>
          <a:p>
            <a:pPr marL="171450" marR="0" lvl="0" indent="-171450" defTabSz="914400" eaLnBrk="1" fontAlgn="auto" latinLnBrk="0" hangingPunct="1">
              <a:lnSpc>
                <a:spcPct val="100000"/>
              </a:lnSpc>
              <a:spcBef>
                <a:spcPts val="0"/>
              </a:spcBef>
              <a:spcAft>
                <a:spcPts val="0"/>
              </a:spcAft>
              <a:buClr>
                <a:schemeClr val="accent3"/>
              </a:buClr>
              <a:buSzTx/>
              <a:buFont typeface="Wingdings" panose="05000000000000000000" pitchFamily="2" charset="2"/>
              <a:buChar char="§"/>
              <a:tabLst/>
              <a:defRPr/>
            </a:pPr>
            <a:endParaRPr kumimoji="0" lang="fr-FR" sz="1400" b="1" i="0" u="none" strike="noStrike" kern="0" cap="none" spc="0" normalizeH="0" baseline="0" noProof="0" dirty="0">
              <a:ln>
                <a:noFill/>
              </a:ln>
              <a:solidFill>
                <a:schemeClr val="tx2">
                  <a:lumMod val="50000"/>
                </a:scheme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212655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anchor="t"/>
          <a:lstStyle/>
          <a:p>
            <a:r>
              <a:rPr lang="fr-FR" sz="2000" dirty="0"/>
              <a:t>4. Zoom sur la technologie</a:t>
            </a:r>
            <a:endParaRPr lang="fr-FR" sz="2000" i="1" dirty="0"/>
          </a:p>
        </p:txBody>
      </p:sp>
      <p:sp>
        <p:nvSpPr>
          <p:cNvPr id="7" name="Titre 6"/>
          <p:cNvSpPr>
            <a:spLocks noGrp="1"/>
          </p:cNvSpPr>
          <p:nvPr>
            <p:ph type="title"/>
          </p:nvPr>
        </p:nvSpPr>
        <p:spPr/>
        <p:txBody>
          <a:bodyPr/>
          <a:lstStyle/>
          <a:p>
            <a:r>
              <a:rPr lang="it-IT" b="1" dirty="0"/>
              <a:t>1. PRÉSENTATION DU CAS «TRAITEMENT DES DEMANDES DES CONTRIBUABLES»</a:t>
            </a:r>
            <a:endParaRPr lang="fr-FR" dirty="0"/>
          </a:p>
        </p:txBody>
      </p:sp>
      <p:graphicFrame>
        <p:nvGraphicFramePr>
          <p:cNvPr id="4" name="Tableau 3">
            <a:extLst>
              <a:ext uri="{FF2B5EF4-FFF2-40B4-BE49-F238E27FC236}">
                <a16:creationId xmlns:a16="http://schemas.microsoft.com/office/drawing/2014/main" id="{18FB67E0-A644-49F6-81EE-0F463F3C578B}"/>
              </a:ext>
            </a:extLst>
          </p:cNvPr>
          <p:cNvGraphicFramePr>
            <a:graphicFrameLocks noGrp="1"/>
          </p:cNvGraphicFramePr>
          <p:nvPr>
            <p:extLst/>
          </p:nvPr>
        </p:nvGraphicFramePr>
        <p:xfrm>
          <a:off x="816744" y="1397000"/>
          <a:ext cx="7403978" cy="4779120"/>
        </p:xfrm>
        <a:graphic>
          <a:graphicData uri="http://schemas.openxmlformats.org/drawingml/2006/table">
            <a:tbl>
              <a:tblPr bandRow="1">
                <a:tableStyleId>{073A0DAA-6AF3-43AB-8588-CEC1D06C72B9}</a:tableStyleId>
              </a:tblPr>
              <a:tblGrid>
                <a:gridCol w="2920755">
                  <a:extLst>
                    <a:ext uri="{9D8B030D-6E8A-4147-A177-3AD203B41FA5}">
                      <a16:colId xmlns:a16="http://schemas.microsoft.com/office/drawing/2014/main" val="1486029926"/>
                    </a:ext>
                  </a:extLst>
                </a:gridCol>
                <a:gridCol w="4483223">
                  <a:extLst>
                    <a:ext uri="{9D8B030D-6E8A-4147-A177-3AD203B41FA5}">
                      <a16:colId xmlns:a16="http://schemas.microsoft.com/office/drawing/2014/main" val="2644778788"/>
                    </a:ext>
                  </a:extLst>
                </a:gridCol>
              </a:tblGrid>
              <a:tr h="370840">
                <a:tc>
                  <a:txBody>
                    <a:bodyPr/>
                    <a:lstStyle/>
                    <a:p>
                      <a:pPr algn="ctr">
                        <a:spcBef>
                          <a:spcPts val="1200"/>
                        </a:spcBef>
                      </a:pPr>
                      <a:r>
                        <a:rPr lang="fr-FR" b="1" dirty="0">
                          <a:solidFill>
                            <a:schemeClr val="bg2">
                              <a:lumMod val="50000"/>
                            </a:schemeClr>
                          </a:solidFill>
                        </a:rPr>
                        <a:t>Gestion des conversations</a:t>
                      </a:r>
                    </a:p>
                  </a:txBody>
                  <a:tcPr marT="144000" marB="144000" anchor="ctr">
                    <a:solidFill>
                      <a:schemeClr val="accent2">
                        <a:lumMod val="20000"/>
                        <a:lumOff val="80000"/>
                      </a:schemeClr>
                    </a:solidFill>
                  </a:tcPr>
                </a:tc>
                <a:tc>
                  <a:txBody>
                    <a:bodyPr/>
                    <a:lstStyle/>
                    <a:p>
                      <a:pPr marL="285750" indent="-285750">
                        <a:spcBef>
                          <a:spcPts val="1200"/>
                        </a:spcBef>
                        <a:buClr>
                          <a:schemeClr val="tx2">
                            <a:lumMod val="50000"/>
                          </a:schemeClr>
                        </a:buClr>
                        <a:buFont typeface="Wingdings" panose="05000000000000000000" pitchFamily="2" charset="2"/>
                        <a:buChar char="§"/>
                      </a:pPr>
                      <a:r>
                        <a:rPr lang="fr-FR" sz="1600" dirty="0">
                          <a:solidFill>
                            <a:schemeClr val="bg2">
                              <a:lumMod val="50000"/>
                            </a:schemeClr>
                          </a:solidFill>
                        </a:rPr>
                        <a:t>Règles de dialogue déclaratives. Pas d’arbres de dialogue explicites.</a:t>
                      </a:r>
                    </a:p>
                    <a:p>
                      <a:pPr marL="285750" indent="-285750">
                        <a:spcBef>
                          <a:spcPts val="1200"/>
                        </a:spcBef>
                        <a:buClr>
                          <a:schemeClr val="tx2">
                            <a:lumMod val="50000"/>
                          </a:schemeClr>
                        </a:buClr>
                        <a:buFont typeface="Wingdings" panose="05000000000000000000" pitchFamily="2" charset="2"/>
                        <a:buChar char="§"/>
                      </a:pPr>
                      <a:r>
                        <a:rPr lang="fr-FR" sz="1600" dirty="0">
                          <a:solidFill>
                            <a:schemeClr val="bg2">
                              <a:lumMod val="50000"/>
                            </a:schemeClr>
                          </a:solidFill>
                        </a:rPr>
                        <a:t>L'algorithme de gestion des conversations est modifiable par script.</a:t>
                      </a:r>
                    </a:p>
                  </a:txBody>
                  <a:tcPr marT="144000" marB="144000">
                    <a:solidFill>
                      <a:schemeClr val="accent2">
                        <a:lumMod val="20000"/>
                        <a:lumOff val="80000"/>
                      </a:schemeClr>
                    </a:solidFill>
                  </a:tcPr>
                </a:tc>
                <a:extLst>
                  <a:ext uri="{0D108BD9-81ED-4DB2-BD59-A6C34878D82A}">
                    <a16:rowId xmlns:a16="http://schemas.microsoft.com/office/drawing/2014/main" val="908486045"/>
                  </a:ext>
                </a:extLst>
              </a:tr>
              <a:tr h="370840">
                <a:tc>
                  <a:txBody>
                    <a:bodyPr/>
                    <a:lstStyle/>
                    <a:p>
                      <a:pPr algn="ctr">
                        <a:spcBef>
                          <a:spcPts val="1200"/>
                        </a:spcBef>
                      </a:pPr>
                      <a:r>
                        <a:rPr lang="fr-FR" b="1" dirty="0">
                          <a:solidFill>
                            <a:schemeClr val="bg2">
                              <a:lumMod val="50000"/>
                            </a:schemeClr>
                          </a:solidFill>
                        </a:rPr>
                        <a:t>Formulation des réponses</a:t>
                      </a:r>
                    </a:p>
                  </a:txBody>
                  <a:tcPr marT="144000" marB="144000" anchor="ctr">
                    <a:solidFill>
                      <a:schemeClr val="accent2">
                        <a:lumMod val="40000"/>
                        <a:lumOff val="60000"/>
                      </a:schemeClr>
                    </a:solidFill>
                  </a:tcPr>
                </a:tc>
                <a:tc>
                  <a:txBody>
                    <a:bodyPr/>
                    <a:lstStyle/>
                    <a:p>
                      <a:pPr marL="285750" indent="-285750">
                        <a:spcBef>
                          <a:spcPts val="1200"/>
                        </a:spcBef>
                        <a:buFont typeface="Wingdings" panose="05000000000000000000" pitchFamily="2" charset="2"/>
                        <a:buChar char="§"/>
                      </a:pPr>
                      <a:r>
                        <a:rPr lang="fr-FR" sz="1600" dirty="0">
                          <a:solidFill>
                            <a:schemeClr val="bg2">
                              <a:lumMod val="50000"/>
                            </a:schemeClr>
                          </a:solidFill>
                        </a:rPr>
                        <a:t>Textes à trous, construction programmatique de phrases. </a:t>
                      </a:r>
                    </a:p>
                    <a:p>
                      <a:pPr marL="285750" indent="-285750">
                        <a:spcBef>
                          <a:spcPts val="1200"/>
                        </a:spcBef>
                        <a:buFont typeface="Wingdings" panose="05000000000000000000" pitchFamily="2" charset="2"/>
                        <a:buChar char="§"/>
                      </a:pPr>
                      <a:r>
                        <a:rPr lang="fr-FR" sz="1600" dirty="0">
                          <a:solidFill>
                            <a:schemeClr val="bg2">
                              <a:lumMod val="50000"/>
                            </a:schemeClr>
                          </a:solidFill>
                        </a:rPr>
                        <a:t>Gestion basique des synonymes.</a:t>
                      </a:r>
                    </a:p>
                  </a:txBody>
                  <a:tcPr marT="144000" marB="144000">
                    <a:solidFill>
                      <a:schemeClr val="accent2">
                        <a:lumMod val="40000"/>
                        <a:lumOff val="60000"/>
                      </a:schemeClr>
                    </a:solidFill>
                  </a:tcPr>
                </a:tc>
                <a:extLst>
                  <a:ext uri="{0D108BD9-81ED-4DB2-BD59-A6C34878D82A}">
                    <a16:rowId xmlns:a16="http://schemas.microsoft.com/office/drawing/2014/main" val="3173231843"/>
                  </a:ext>
                </a:extLst>
              </a:tr>
              <a:tr h="370840">
                <a:tc>
                  <a:txBody>
                    <a:bodyPr/>
                    <a:lstStyle/>
                    <a:p>
                      <a:pPr algn="ctr">
                        <a:spcBef>
                          <a:spcPts val="1200"/>
                        </a:spcBef>
                      </a:pPr>
                      <a:r>
                        <a:rPr lang="fr-FR" b="1" dirty="0">
                          <a:solidFill>
                            <a:schemeClr val="bg2">
                              <a:lumMod val="50000"/>
                            </a:schemeClr>
                          </a:solidFill>
                        </a:rPr>
                        <a:t>Apprentissage</a:t>
                      </a:r>
                    </a:p>
                  </a:txBody>
                  <a:tcPr marT="144000" marB="144000" anchor="ctr">
                    <a:solidFill>
                      <a:schemeClr val="accent2">
                        <a:lumMod val="20000"/>
                        <a:lumOff val="80000"/>
                      </a:schemeClr>
                    </a:solidFill>
                  </a:tcPr>
                </a:tc>
                <a:tc>
                  <a:txBody>
                    <a:bodyPr/>
                    <a:lstStyle/>
                    <a:p>
                      <a:pPr marL="285750" indent="-285750">
                        <a:spcBef>
                          <a:spcPts val="1200"/>
                        </a:spcBef>
                        <a:buFont typeface="Wingdings" panose="05000000000000000000" pitchFamily="2" charset="2"/>
                        <a:buChar char="§"/>
                      </a:pPr>
                      <a:r>
                        <a:rPr lang="fr-FR" sz="1600" dirty="0">
                          <a:solidFill>
                            <a:schemeClr val="bg2">
                              <a:lumMod val="50000"/>
                            </a:schemeClr>
                          </a:solidFill>
                        </a:rPr>
                        <a:t>Pas d'apprentissage. La reconnaissance des intentions et entités se fait par pattern.</a:t>
                      </a:r>
                    </a:p>
                    <a:p>
                      <a:pPr marL="285750" indent="-285750">
                        <a:spcBef>
                          <a:spcPts val="1200"/>
                        </a:spcBef>
                        <a:buFont typeface="Wingdings" panose="05000000000000000000" pitchFamily="2" charset="2"/>
                        <a:buChar char="§"/>
                      </a:pPr>
                      <a:r>
                        <a:rPr lang="fr-FR" sz="1600" dirty="0">
                          <a:solidFill>
                            <a:schemeClr val="bg2">
                              <a:lumMod val="50000"/>
                            </a:schemeClr>
                          </a:solidFill>
                        </a:rPr>
                        <a:t>Possibilité d’y adjoindre un moteur d’apprentissage.</a:t>
                      </a:r>
                    </a:p>
                  </a:txBody>
                  <a:tcPr marT="144000" marB="144000">
                    <a:solidFill>
                      <a:schemeClr val="accent2">
                        <a:lumMod val="20000"/>
                        <a:lumOff val="80000"/>
                      </a:schemeClr>
                    </a:solidFill>
                  </a:tcPr>
                </a:tc>
                <a:extLst>
                  <a:ext uri="{0D108BD9-81ED-4DB2-BD59-A6C34878D82A}">
                    <a16:rowId xmlns:a16="http://schemas.microsoft.com/office/drawing/2014/main" val="787832312"/>
                  </a:ext>
                </a:extLst>
              </a:tr>
              <a:tr h="370840">
                <a:tc>
                  <a:txBody>
                    <a:bodyPr/>
                    <a:lstStyle/>
                    <a:p>
                      <a:pPr algn="ctr">
                        <a:spcBef>
                          <a:spcPts val="1200"/>
                        </a:spcBef>
                      </a:pPr>
                      <a:r>
                        <a:rPr lang="fr-FR" b="1" dirty="0">
                          <a:solidFill>
                            <a:schemeClr val="bg2">
                              <a:lumMod val="50000"/>
                            </a:schemeClr>
                          </a:solidFill>
                        </a:rPr>
                        <a:t>Analytics</a:t>
                      </a:r>
                    </a:p>
                  </a:txBody>
                  <a:tcPr marT="144000" marB="144000" anchor="ctr">
                    <a:solidFill>
                      <a:schemeClr val="accent2">
                        <a:lumMod val="40000"/>
                        <a:lumOff val="60000"/>
                      </a:schemeClr>
                    </a:solidFill>
                  </a:tcPr>
                </a:tc>
                <a:tc>
                  <a:txBody>
                    <a:bodyPr/>
                    <a:lstStyle/>
                    <a:p>
                      <a:pPr marL="285750" indent="-285750">
                        <a:spcBef>
                          <a:spcPts val="1200"/>
                        </a:spcBef>
                        <a:buFont typeface="Wingdings" panose="05000000000000000000" pitchFamily="2" charset="2"/>
                        <a:buChar char="§"/>
                      </a:pPr>
                      <a:r>
                        <a:rPr lang="fr-FR" sz="1600" dirty="0" err="1">
                          <a:solidFill>
                            <a:schemeClr val="bg2">
                              <a:lumMod val="50000"/>
                            </a:schemeClr>
                          </a:solidFill>
                        </a:rPr>
                        <a:t>ChatScript</a:t>
                      </a:r>
                      <a:r>
                        <a:rPr lang="fr-FR" sz="1600" dirty="0">
                          <a:solidFill>
                            <a:schemeClr val="bg2">
                              <a:lumMod val="50000"/>
                            </a:schemeClr>
                          </a:solidFill>
                        </a:rPr>
                        <a:t> produit des logs propres pour export, mais pas </a:t>
                      </a:r>
                      <a:r>
                        <a:rPr lang="fr-FR" sz="1600" dirty="0" err="1">
                          <a:solidFill>
                            <a:schemeClr val="bg2">
                              <a:lumMod val="50000"/>
                            </a:schemeClr>
                          </a:solidFill>
                        </a:rPr>
                        <a:t>d'analytics</a:t>
                      </a:r>
                      <a:r>
                        <a:rPr lang="fr-FR" sz="1600" dirty="0">
                          <a:solidFill>
                            <a:schemeClr val="bg2">
                              <a:lumMod val="50000"/>
                            </a:schemeClr>
                          </a:solidFill>
                        </a:rPr>
                        <a:t> intégré.</a:t>
                      </a:r>
                    </a:p>
                  </a:txBody>
                  <a:tcPr marT="144000" marB="144000" anchor="ctr">
                    <a:solidFill>
                      <a:schemeClr val="accent2">
                        <a:lumMod val="40000"/>
                        <a:lumOff val="60000"/>
                      </a:schemeClr>
                    </a:solidFill>
                  </a:tcPr>
                </a:tc>
                <a:extLst>
                  <a:ext uri="{0D108BD9-81ED-4DB2-BD59-A6C34878D82A}">
                    <a16:rowId xmlns:a16="http://schemas.microsoft.com/office/drawing/2014/main" val="3223523303"/>
                  </a:ext>
                </a:extLst>
              </a:tr>
            </a:tbl>
          </a:graphicData>
        </a:graphic>
      </p:graphicFrame>
    </p:spTree>
    <p:extLst>
      <p:ext uri="{BB962C8B-B14F-4D97-AF65-F5344CB8AC3E}">
        <p14:creationId xmlns:p14="http://schemas.microsoft.com/office/powerpoint/2010/main" val="2972885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Espace réservé du texte 7"/>
          <p:cNvSpPr>
            <a:spLocks noGrp="1"/>
          </p:cNvSpPr>
          <p:nvPr>
            <p:ph type="body" sz="quarter" idx="15"/>
          </p:nvPr>
        </p:nvSpPr>
        <p:spPr/>
        <p:txBody>
          <a:bodyPr anchor="t"/>
          <a:lstStyle/>
          <a:p>
            <a:r>
              <a:rPr lang="fr-FR" sz="2000" dirty="0"/>
              <a:t>5. Paramétrage : règles simples</a:t>
            </a:r>
          </a:p>
        </p:txBody>
      </p:sp>
      <p:sp>
        <p:nvSpPr>
          <p:cNvPr id="7" name="Titre 6"/>
          <p:cNvSpPr>
            <a:spLocks noGrp="1"/>
          </p:cNvSpPr>
          <p:nvPr>
            <p:ph type="title"/>
          </p:nvPr>
        </p:nvSpPr>
        <p:spPr/>
        <p:txBody>
          <a:bodyPr/>
          <a:lstStyle/>
          <a:p>
            <a:r>
              <a:rPr lang="fr-FR" b="1" dirty="0"/>
              <a:t>1. PRÉSENTATION DU CAS «TRAITEMENT DES DEMANDES DES CONTRIBUABLES»</a:t>
            </a:r>
            <a:endParaRPr lang="fr-FR" dirty="0"/>
          </a:p>
        </p:txBody>
      </p:sp>
      <p:pic>
        <p:nvPicPr>
          <p:cNvPr id="9" name="Image 8">
            <a:extLst>
              <a:ext uri="{FF2B5EF4-FFF2-40B4-BE49-F238E27FC236}">
                <a16:creationId xmlns:a16="http://schemas.microsoft.com/office/drawing/2014/main" id="{47C253F3-B23B-4762-AD15-EED69337E11B}"/>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8380"/>
          <a:stretch/>
        </p:blipFill>
        <p:spPr>
          <a:xfrm>
            <a:off x="746746" y="1232334"/>
            <a:ext cx="7650508" cy="4875090"/>
          </a:xfrm>
          <a:prstGeom prst="rect">
            <a:avLst/>
          </a:prstGeom>
          <a:ln>
            <a:solidFill>
              <a:schemeClr val="tx2">
                <a:lumMod val="60000"/>
                <a:lumOff val="40000"/>
              </a:schemeClr>
            </a:solidFill>
          </a:ln>
        </p:spPr>
      </p:pic>
    </p:spTree>
    <p:extLst>
      <p:ext uri="{BB962C8B-B14F-4D97-AF65-F5344CB8AC3E}">
        <p14:creationId xmlns:p14="http://schemas.microsoft.com/office/powerpoint/2010/main" val="414356561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SLIDEELEMTYPE" val="41"/>
</p:tagLst>
</file>

<file path=ppt/tags/tag2.xml><?xml version="1.0" encoding="utf-8"?>
<p:tagLst xmlns:a="http://schemas.openxmlformats.org/drawingml/2006/main" xmlns:r="http://schemas.openxmlformats.org/officeDocument/2006/relationships" xmlns:p="http://schemas.openxmlformats.org/presentationml/2006/main">
  <p:tag name="SLIDEELEMTYPE" val="41"/>
</p:tagLst>
</file>

<file path=ppt/tags/tag3.xml><?xml version="1.0" encoding="utf-8"?>
<p:tagLst xmlns:a="http://schemas.openxmlformats.org/drawingml/2006/main" xmlns:r="http://schemas.openxmlformats.org/officeDocument/2006/relationships" xmlns:p="http://schemas.openxmlformats.org/presentationml/2006/main">
  <p:tag name="SLIDEELEMTYPE" val="41"/>
</p:tagLst>
</file>

<file path=ppt/tags/tag4.xml><?xml version="1.0" encoding="utf-8"?>
<p:tagLst xmlns:a="http://schemas.openxmlformats.org/drawingml/2006/main" xmlns:r="http://schemas.openxmlformats.org/officeDocument/2006/relationships" xmlns:p="http://schemas.openxmlformats.org/presentationml/2006/main">
  <p:tag name="SLIDEELEMTYPE" val="41"/>
</p:tagLst>
</file>

<file path=ppt/tags/tag5.xml><?xml version="1.0" encoding="utf-8"?>
<p:tagLst xmlns:a="http://schemas.openxmlformats.org/drawingml/2006/main" xmlns:r="http://schemas.openxmlformats.org/officeDocument/2006/relationships" xmlns:p="http://schemas.openxmlformats.org/presentationml/2006/main">
  <p:tag name="SLIDEELEMTYPE" val="41"/>
</p:tagLst>
</file>

<file path=ppt/tags/tag6.xml><?xml version="1.0" encoding="utf-8"?>
<p:tagLst xmlns:a="http://schemas.openxmlformats.org/drawingml/2006/main" xmlns:r="http://schemas.openxmlformats.org/officeDocument/2006/relationships" xmlns:p="http://schemas.openxmlformats.org/presentationml/2006/main">
  <p:tag name="SLIDEELEMTYPE" val="41"/>
</p:tagLst>
</file>

<file path=ppt/tags/tag7.xml><?xml version="1.0" encoding="utf-8"?>
<p:tagLst xmlns:a="http://schemas.openxmlformats.org/drawingml/2006/main" xmlns:r="http://schemas.openxmlformats.org/officeDocument/2006/relationships" xmlns:p="http://schemas.openxmlformats.org/presentationml/2006/main">
  <p:tag name="SLIDEELEMTYPE" val="41"/>
</p:tagLst>
</file>

<file path=ppt/tags/tag8.xml><?xml version="1.0" encoding="utf-8"?>
<p:tagLst xmlns:a="http://schemas.openxmlformats.org/drawingml/2006/main" xmlns:r="http://schemas.openxmlformats.org/officeDocument/2006/relationships" xmlns:p="http://schemas.openxmlformats.org/presentationml/2006/main">
  <p:tag name="SLIDEELEMTYPE" val="41"/>
</p:tagLst>
</file>

<file path=ppt/theme/theme1.xml><?xml version="1.0" encoding="utf-8"?>
<a:theme xmlns:a="http://schemas.openxmlformats.org/drawingml/2006/main" name="Thème Office">
  <a:themeElements>
    <a:clrScheme name="Addventa">
      <a:dk1>
        <a:srgbClr val="00EFFF"/>
      </a:dk1>
      <a:lt1>
        <a:srgbClr val="FFFFFF"/>
      </a:lt1>
      <a:dk2>
        <a:srgbClr val="948D7F"/>
      </a:dk2>
      <a:lt2>
        <a:srgbClr val="948D7F"/>
      </a:lt2>
      <a:accent1>
        <a:srgbClr val="33CC00"/>
      </a:accent1>
      <a:accent2>
        <a:srgbClr val="1695C8"/>
      </a:accent2>
      <a:accent3>
        <a:srgbClr val="0E6284"/>
      </a:accent3>
      <a:accent4>
        <a:srgbClr val="C6CAA9"/>
      </a:accent4>
      <a:accent5>
        <a:srgbClr val="6D7246"/>
      </a:accent5>
      <a:accent6>
        <a:srgbClr val="6D7246"/>
      </a:accent6>
      <a:hlink>
        <a:srgbClr val="FFFFFF"/>
      </a:hlink>
      <a:folHlink>
        <a:srgbClr val="FFFFFF"/>
      </a:folHlink>
    </a:clrScheme>
    <a:fontScheme name="Thème 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hèm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ésentation2" id="{34127626-2171-4895-891B-26DA8C955E6B}" vid="{90BB88D8-483B-4B4B-8350-32EBB74E162C}"/>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3698</Words>
  <Application>Microsoft Office PowerPoint</Application>
  <PresentationFormat>Affichage à l'écran (4:3)</PresentationFormat>
  <Paragraphs>551</Paragraphs>
  <Slides>38</Slides>
  <Notes>10</Notes>
  <HiddenSlides>0</HiddenSlides>
  <MMClips>0</MMClips>
  <ScaleCrop>false</ScaleCrop>
  <HeadingPairs>
    <vt:vector size="6" baseType="variant">
      <vt:variant>
        <vt:lpstr>Polices utilisées</vt:lpstr>
      </vt:variant>
      <vt:variant>
        <vt:i4>10</vt:i4>
      </vt:variant>
      <vt:variant>
        <vt:lpstr>Thème</vt:lpstr>
      </vt:variant>
      <vt:variant>
        <vt:i4>1</vt:i4>
      </vt:variant>
      <vt:variant>
        <vt:lpstr>Titres des diapositives</vt:lpstr>
      </vt:variant>
      <vt:variant>
        <vt:i4>38</vt:i4>
      </vt:variant>
    </vt:vector>
  </HeadingPairs>
  <TitlesOfParts>
    <vt:vector size="49" baseType="lpstr">
      <vt:lpstr>ＭＳ Ｐゴシック</vt:lpstr>
      <vt:lpstr>Arial</vt:lpstr>
      <vt:lpstr>Arial Narrow</vt:lpstr>
      <vt:lpstr>Calibri</vt:lpstr>
      <vt:lpstr>Calibri Light</vt:lpstr>
      <vt:lpstr>Lato</vt:lpstr>
      <vt:lpstr>Lato Heavy</vt:lpstr>
      <vt:lpstr>Lato Medium</vt:lpstr>
      <vt:lpstr>Open Sans Semibold</vt:lpstr>
      <vt:lpstr>Wingdings</vt:lpstr>
      <vt:lpstr>Thème Office</vt:lpstr>
      <vt:lpstr>Présentation PowerPoint</vt:lpstr>
      <vt:lpstr>Présentation PowerPoint</vt:lpstr>
      <vt:lpstr>1. PRÉSENTATION DU CAS «TRAITEMENT DES DEMANDES DES CONTRIBUABLES»</vt:lpstr>
      <vt:lpstr>1. PRÉSENTATION DU CAS «TRAITEMENT DES DEMANDES DES CONTRIBUABLES»</vt:lpstr>
      <vt:lpstr>1. PRÉSENTATION DU CAS «TRAITEMENT DES DEMANDES DES CONTRIBUABLES» </vt:lpstr>
      <vt:lpstr>1. PRÉSENTATION DU CAS «TRAITEMENT DES DEMANDES DES CONTRIBUABLES»</vt:lpstr>
      <vt:lpstr>1. PRÉSENTATION DU CAS «TRAITEMENT DES DEMANDES DES CONTRIBUABLES»</vt:lpstr>
      <vt:lpstr>1. PRÉSENTATION DU CAS «TRAITEMENT DES DEMANDES DES CONTRIBUABLES»</vt:lpstr>
      <vt:lpstr>1. PRÉSENTATION DU CAS «TRAITEMENT DES DEMANDES DES CONTRIBUABLES»</vt:lpstr>
      <vt:lpstr>1. PRÉSENTATION DU CAS «TRAITEMENT DES DEMANDES DES CONTRIBUABLES» </vt:lpstr>
      <vt:lpstr>1. PRÉSENTATION DU CAS «TRAITEMENT DES DEMANDES DES CONTRIBUABLES»</vt:lpstr>
      <vt:lpstr>1. PRÉSENTATION DU CAS «TRAITEMENT DES DEMANDES DES CONTRIBUABLES» </vt:lpstr>
      <vt:lpstr>2. PRÉSENTATION DU CAS  «CONSEILLER VIRTUEL POUR LA SOUSCRIPTION EN LIGNE DE CRÉDITS IMMOBILIERS »</vt:lpstr>
      <vt:lpstr>2. PRÉSENTATION DU CAS « CONSEILLER VIRTUEL POUR LA SOUSCRIPTION EN LIGNE DE CRÉDITS IMMOBILIERS »</vt:lpstr>
      <vt:lpstr>2. PRÉSENTATION DU CAS « CONSEILLER VIRTUEL POUR LA SOUSCRIPTION EN LIGNE DE CRÉDITS IMMOBILIERS »</vt:lpstr>
      <vt:lpstr>2. PRÉSENTATION DU CAS « CONSEILLER VIRTUEL POUR LA SOUSCRIPTION EN LIGNE DE CRÉDITS IMMOBILIERS »</vt:lpstr>
      <vt:lpstr>2. PRÉSENTATION DU CAS « CONSEILLER VIRTUEL POUR LA SOUSCRIPTION EN LIGNE DE CRÉDITS IMMOBILIERS »</vt:lpstr>
      <vt:lpstr>2. PRÉSENTATION DU CAS « CONSEILLER VIRTUEL POUR LA SOUSCRIPTION EN LIGNE DE CRÉDITS IMMOBILIERS »</vt:lpstr>
      <vt:lpstr>2. PRÉSENTATION DU CAS « CONSEILLER VIRTUEL POUR LA SOUSCRIPTION EN LIGNE DE CRÉDITS IMMOBILIERS »</vt:lpstr>
      <vt:lpstr>2. PRÉSENTATION DU CAS « CONSEILLER VIRTUEL POUR LA SOUSCRIPTION EN LIGNE DE CRÉDITS IMMOBILIERS »</vt:lpstr>
      <vt:lpstr>2. PRÉSENTATION DU CAS «CONSEILLER VIRTUEL POUR ASSISTER LE CLIENT À SOUSCRIRE UN CRÉDIT IMMOBILIER »</vt:lpstr>
      <vt:lpstr>2. PRÉSENTATION DU CAS «CONSEILLER VIRTUEL POUR ASSISTER LE CLIENT À SOUSCRIRE UN CRÉDIT IMMOBILIER »</vt:lpstr>
      <vt:lpstr>3. PRÉSENTATION DU CAS «CONSEILLER VIRTUEL POUR LA SAISIE EN LIGNE DE LA DÉCLARATION MIFID 2 »</vt:lpstr>
      <vt:lpstr>3. PRÉSENTATION DU CAS « CONSEILLER VIRTUEL POUR LA SAISIE EN LIGNE DE LA DÉCLARATION MIFID 2 »</vt:lpstr>
      <vt:lpstr>3. PRÉSENTATION DU CAS « CONSEILLER VIRTUEL POUR LA SAISIE EN LIGNE DE LA DÉCLARATION MIFID 2 »</vt:lpstr>
      <vt:lpstr>3. PRÉSENTATION DU CAS « CONSEILLER VIRTUEL POUR LA SAISIE EN LIGNE DE LA DÉCLARATION MIFID 2 »</vt:lpstr>
      <vt:lpstr>3. PRÉSENTATION DU CAS « CONSEILLER VIRTUEL POUR LA SAISIE EN LIGNE DE LA DÉCLARATION MIFID 2 »</vt:lpstr>
      <vt:lpstr>3. PRÉSENTATION DU CAS « CONSEILLER VIRTUEL POUR LA SAISIE EN LIGNE DE LA DÉCLARATION MIFID 2 »</vt:lpstr>
      <vt:lpstr>3. PRÉSENTATION DU CAS « CONSEILLER VIRTUEL POUR LA SAISIE EN LIGNE DE LA DÉCLARATION MIFID 2 »</vt:lpstr>
      <vt:lpstr>3. PRÉSENTATION DU CAS « CONSEILLER VIRTUEL POUR LA SAISIE EN LIGNE DE LA DÉCLARATION MIFID 2 »</vt:lpstr>
      <vt:lpstr>3. PRÉSENTATION DU CAS – CONSEILLER VIRTUEL POUR LE REMPLISSAGE EN LIGNE DE LA DÉCLARATION MIFID 2 </vt:lpstr>
      <vt:lpstr>4. PRÉSENTATION D’UNE SOLUTION INTÉGRÉE</vt:lpstr>
      <vt:lpstr>4. PRÉSENTATION D’UNE SOLUTION INTÉGRÉE</vt:lpstr>
      <vt:lpstr>4. PRÉSENTATION D’UNE SOLUTION INTÉGRÉE</vt:lpstr>
      <vt:lpstr>4. PRÉSENTATION D’UNE SOLUTION INTÉGRÉE</vt:lpstr>
      <vt:lpstr>4. PRÉSENTATION D’UNE SOLUTION INTÉGRÉE</vt:lpstr>
      <vt:lpstr>5. SYNTHÈSE</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Serge Baudin;Ludan Stoecklé;Lyubomyr Fedzhora</dc:creator>
  <cp:lastModifiedBy>Ludan STOECKLE</cp:lastModifiedBy>
  <cp:revision>1238</cp:revision>
  <cp:lastPrinted>2017-03-10T10:46:37Z</cp:lastPrinted>
  <dcterms:created xsi:type="dcterms:W3CDTF">2015-12-09T18:16:54Z</dcterms:created>
  <dcterms:modified xsi:type="dcterms:W3CDTF">2018-02-08T16:54:39Z</dcterms:modified>
</cp:coreProperties>
</file>